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6" r:id="rId3"/>
    <p:sldId id="269" r:id="rId4"/>
    <p:sldId id="257" r:id="rId5"/>
    <p:sldId id="258" r:id="rId6"/>
    <p:sldId id="267" r:id="rId7"/>
    <p:sldId id="268" r:id="rId8"/>
    <p:sldId id="259" r:id="rId9"/>
    <p:sldId id="260" r:id="rId10"/>
    <p:sldId id="261" r:id="rId11"/>
    <p:sldId id="262" r:id="rId12"/>
    <p:sldId id="263" r:id="rId13"/>
    <p:sldId id="264" r:id="rId14"/>
    <p:sldId id="265"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40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617281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8664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581564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750438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0189" y="1964531"/>
            <a:ext cx="7556421" cy="3165515"/>
          </a:xfrm>
          <a:prstGeom prst="rect">
            <a:avLst/>
          </a:prstGeom>
          <a:noFill/>
          <a:ln/>
        </p:spPr>
        <p:txBody>
          <a:bodyPr wrap="square" rtlCol="0" anchor="t"/>
          <a:lstStyle/>
          <a:p>
            <a:pPr marL="0" indent="0">
              <a:lnSpc>
                <a:spcPts val="7702"/>
              </a:lnSpc>
              <a:buNone/>
            </a:pPr>
            <a:r>
              <a:rPr lang="en-US" sz="6162" b="1" dirty="0">
                <a:solidFill>
                  <a:srgbClr val="F94CAF"/>
                </a:solidFill>
                <a:latin typeface="Inconsolata" pitchFamily="34" charset="0"/>
                <a:ea typeface="Inconsolata" pitchFamily="34" charset="-122"/>
                <a:cs typeface="Inconsolata" pitchFamily="34" charset="-120"/>
              </a:rPr>
              <a:t>Terraform: Infrastructure as Code</a:t>
            </a:r>
            <a:endParaRPr lang="en-US" sz="6162" dirty="0"/>
          </a:p>
        </p:txBody>
      </p:sp>
      <p:sp>
        <p:nvSpPr>
          <p:cNvPr id="7" name="Shape 4"/>
          <p:cNvSpPr/>
          <p:nvPr/>
        </p:nvSpPr>
        <p:spPr>
          <a:xfrm>
            <a:off x="6280190" y="7094577"/>
            <a:ext cx="362903" cy="362903"/>
          </a:xfrm>
          <a:prstGeom prst="roundRect">
            <a:avLst>
              <a:gd name="adj" fmla="val 25194296"/>
            </a:avLst>
          </a:prstGeom>
          <a:noFill/>
          <a:ln w="7620">
            <a:solidFill>
              <a:srgbClr val="FFFFFF"/>
            </a:solidFill>
            <a:prstDash val="solid"/>
          </a:ln>
        </p:spPr>
        <p:txBody>
          <a:bodyPr/>
          <a:lstStyle/>
          <a:p>
            <a:endParaRPr lang="en-IN"/>
          </a:p>
        </p:txBody>
      </p:sp>
      <p:pic>
        <p:nvPicPr>
          <p:cNvPr id="8" name="Image 1" descr="preencoded.png"/>
          <p:cNvPicPr>
            <a:picLocks noChangeAspect="1"/>
          </p:cNvPicPr>
          <p:nvPr/>
        </p:nvPicPr>
        <p:blipFill>
          <a:blip r:embed="rId4"/>
          <a:stretch>
            <a:fillRect/>
          </a:stretch>
        </p:blipFill>
        <p:spPr>
          <a:xfrm>
            <a:off x="6287810" y="7102197"/>
            <a:ext cx="347663" cy="347663"/>
          </a:xfrm>
          <a:prstGeom prst="rect">
            <a:avLst/>
          </a:prstGeom>
        </p:spPr>
      </p:pic>
      <p:sp>
        <p:nvSpPr>
          <p:cNvPr id="9" name="Text 5"/>
          <p:cNvSpPr/>
          <p:nvPr/>
        </p:nvSpPr>
        <p:spPr>
          <a:xfrm>
            <a:off x="6756440" y="7077670"/>
            <a:ext cx="4662011" cy="396835"/>
          </a:xfrm>
          <a:prstGeom prst="rect">
            <a:avLst/>
          </a:prstGeom>
          <a:noFill/>
          <a:ln/>
        </p:spPr>
        <p:txBody>
          <a:bodyPr wrap="none" rtlCol="0" anchor="t"/>
          <a:lstStyle/>
          <a:p>
            <a:pPr marL="0" indent="0" algn="l">
              <a:lnSpc>
                <a:spcPts val="3126"/>
              </a:lnSpc>
              <a:buNone/>
            </a:pPr>
            <a:r>
              <a:rPr lang="en-US" sz="2233" b="1" dirty="0">
                <a:solidFill>
                  <a:srgbClr val="DAD1E6"/>
                </a:solidFill>
                <a:latin typeface="Fira Sans" pitchFamily="34" charset="0"/>
                <a:ea typeface="Fira Sans" pitchFamily="34" charset="-122"/>
                <a:cs typeface="Fira Sans" pitchFamily="34" charset="-120"/>
              </a:rPr>
              <a:t>By Shivaramakrishna</a:t>
            </a:r>
            <a:endParaRPr lang="en-US" sz="22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77240" y="611743"/>
            <a:ext cx="5552361" cy="693896"/>
          </a:xfrm>
          <a:prstGeom prst="rect">
            <a:avLst/>
          </a:prstGeom>
          <a:noFill/>
          <a:ln/>
        </p:spPr>
        <p:txBody>
          <a:bodyPr wrap="none" rtlCol="0" anchor="t"/>
          <a:lstStyle/>
          <a:p>
            <a:pPr marL="0" indent="0">
              <a:lnSpc>
                <a:spcPts val="5465"/>
              </a:lnSpc>
              <a:buNone/>
            </a:pPr>
            <a:r>
              <a:rPr lang="en-US" sz="4372" b="1" dirty="0">
                <a:solidFill>
                  <a:srgbClr val="F94CAF"/>
                </a:solidFill>
                <a:latin typeface="Inconsolata" pitchFamily="34" charset="0"/>
                <a:ea typeface="Inconsolata" pitchFamily="34" charset="-122"/>
                <a:cs typeface="Inconsolata" pitchFamily="34" charset="-120"/>
              </a:rPr>
              <a:t>Terraform Resources</a:t>
            </a:r>
            <a:endParaRPr lang="en-US" sz="4372" dirty="0"/>
          </a:p>
        </p:txBody>
      </p:sp>
      <p:sp>
        <p:nvSpPr>
          <p:cNvPr id="6" name="Shape 3"/>
          <p:cNvSpPr/>
          <p:nvPr/>
        </p:nvSpPr>
        <p:spPr>
          <a:xfrm>
            <a:off x="777240" y="1638776"/>
            <a:ext cx="3683794" cy="3056096"/>
          </a:xfrm>
          <a:prstGeom prst="roundRect">
            <a:avLst>
              <a:gd name="adj" fmla="val 1090"/>
            </a:avLst>
          </a:prstGeom>
          <a:solidFill>
            <a:srgbClr val="433550"/>
          </a:solidFill>
          <a:ln/>
        </p:spPr>
        <p:txBody>
          <a:bodyPr/>
          <a:lstStyle/>
          <a:p>
            <a:endParaRPr lang="en-IN"/>
          </a:p>
        </p:txBody>
      </p:sp>
      <p:sp>
        <p:nvSpPr>
          <p:cNvPr id="7" name="Text 4"/>
          <p:cNvSpPr/>
          <p:nvPr/>
        </p:nvSpPr>
        <p:spPr>
          <a:xfrm>
            <a:off x="999292" y="1860828"/>
            <a:ext cx="2776180" cy="347067"/>
          </a:xfrm>
          <a:prstGeom prst="rect">
            <a:avLst/>
          </a:prstGeom>
          <a:noFill/>
          <a:ln/>
        </p:spPr>
        <p:txBody>
          <a:bodyPr wrap="none" rtlCol="0" anchor="t"/>
          <a:lstStyle/>
          <a:p>
            <a:pPr marL="0" indent="0">
              <a:lnSpc>
                <a:spcPts val="2733"/>
              </a:lnSpc>
              <a:buNone/>
            </a:pPr>
            <a:r>
              <a:rPr lang="en-US" sz="2186" b="1" dirty="0">
                <a:solidFill>
                  <a:srgbClr val="DAD1E6"/>
                </a:solidFill>
                <a:latin typeface="Inconsolata" pitchFamily="34" charset="0"/>
                <a:ea typeface="Inconsolata" pitchFamily="34" charset="-122"/>
                <a:cs typeface="Inconsolata" pitchFamily="34" charset="-120"/>
              </a:rPr>
              <a:t>Managed Resources</a:t>
            </a:r>
            <a:endParaRPr lang="en-US" sz="2186" dirty="0"/>
          </a:p>
        </p:txBody>
      </p:sp>
      <p:sp>
        <p:nvSpPr>
          <p:cNvPr id="8" name="Text 5"/>
          <p:cNvSpPr/>
          <p:nvPr/>
        </p:nvSpPr>
        <p:spPr>
          <a:xfrm>
            <a:off x="999292" y="2341126"/>
            <a:ext cx="3239691" cy="2131695"/>
          </a:xfrm>
          <a:prstGeom prst="rect">
            <a:avLst/>
          </a:prstGeom>
          <a:noFill/>
          <a:ln/>
        </p:spPr>
        <p:txBody>
          <a:bodyPr wrap="square" rtlCol="0" anchor="t"/>
          <a:lstStyle/>
          <a:p>
            <a:pPr marL="0" indent="0">
              <a:lnSpc>
                <a:spcPts val="2798"/>
              </a:lnSpc>
              <a:buNone/>
            </a:pPr>
            <a:r>
              <a:rPr lang="en-US" sz="1749" dirty="0">
                <a:solidFill>
                  <a:srgbClr val="DAD1E6"/>
                </a:solidFill>
                <a:latin typeface="Fira Sans" pitchFamily="34" charset="0"/>
                <a:ea typeface="Fira Sans" pitchFamily="34" charset="-122"/>
                <a:cs typeface="Fira Sans" pitchFamily="34" charset="-120"/>
              </a:rPr>
              <a:t>These are the core infrastructure components that Terraform can create and manage, such as virtual machines, networks, and databases.</a:t>
            </a:r>
            <a:endParaRPr lang="en-US" sz="1749" dirty="0"/>
          </a:p>
        </p:txBody>
      </p:sp>
      <p:sp>
        <p:nvSpPr>
          <p:cNvPr id="9" name="Shape 6"/>
          <p:cNvSpPr/>
          <p:nvPr/>
        </p:nvSpPr>
        <p:spPr>
          <a:xfrm>
            <a:off x="4683085" y="1638776"/>
            <a:ext cx="3683794" cy="3056096"/>
          </a:xfrm>
          <a:prstGeom prst="roundRect">
            <a:avLst>
              <a:gd name="adj" fmla="val 1090"/>
            </a:avLst>
          </a:prstGeom>
          <a:solidFill>
            <a:srgbClr val="433550"/>
          </a:solidFill>
          <a:ln/>
        </p:spPr>
        <p:txBody>
          <a:bodyPr/>
          <a:lstStyle/>
          <a:p>
            <a:endParaRPr lang="en-IN"/>
          </a:p>
        </p:txBody>
      </p:sp>
      <p:sp>
        <p:nvSpPr>
          <p:cNvPr id="10" name="Text 7"/>
          <p:cNvSpPr/>
          <p:nvPr/>
        </p:nvSpPr>
        <p:spPr>
          <a:xfrm>
            <a:off x="4905137" y="1860828"/>
            <a:ext cx="2776180" cy="347067"/>
          </a:xfrm>
          <a:prstGeom prst="rect">
            <a:avLst/>
          </a:prstGeom>
          <a:noFill/>
          <a:ln/>
        </p:spPr>
        <p:txBody>
          <a:bodyPr wrap="none" rtlCol="0" anchor="t"/>
          <a:lstStyle/>
          <a:p>
            <a:pPr marL="0" indent="0">
              <a:lnSpc>
                <a:spcPts val="2733"/>
              </a:lnSpc>
              <a:buNone/>
            </a:pPr>
            <a:r>
              <a:rPr lang="en-US" sz="2186" b="1" dirty="0">
                <a:solidFill>
                  <a:srgbClr val="DAD1E6"/>
                </a:solidFill>
                <a:latin typeface="Inconsolata" pitchFamily="34" charset="0"/>
                <a:ea typeface="Inconsolata" pitchFamily="34" charset="-122"/>
                <a:cs typeface="Inconsolata" pitchFamily="34" charset="-120"/>
              </a:rPr>
              <a:t>Data Sources</a:t>
            </a:r>
            <a:endParaRPr lang="en-US" sz="2186" dirty="0"/>
          </a:p>
        </p:txBody>
      </p:sp>
      <p:sp>
        <p:nvSpPr>
          <p:cNvPr id="11" name="Text 8"/>
          <p:cNvSpPr/>
          <p:nvPr/>
        </p:nvSpPr>
        <p:spPr>
          <a:xfrm>
            <a:off x="4905137" y="2341126"/>
            <a:ext cx="3239691" cy="1776413"/>
          </a:xfrm>
          <a:prstGeom prst="rect">
            <a:avLst/>
          </a:prstGeom>
          <a:noFill/>
          <a:ln/>
        </p:spPr>
        <p:txBody>
          <a:bodyPr wrap="square" rtlCol="0" anchor="t"/>
          <a:lstStyle/>
          <a:p>
            <a:pPr marL="0" indent="0">
              <a:lnSpc>
                <a:spcPts val="2798"/>
              </a:lnSpc>
              <a:buNone/>
            </a:pPr>
            <a:r>
              <a:rPr lang="en-US" sz="1749" dirty="0">
                <a:solidFill>
                  <a:srgbClr val="DAD1E6"/>
                </a:solidFill>
                <a:latin typeface="Fira Sans" pitchFamily="34" charset="0"/>
                <a:ea typeface="Fira Sans" pitchFamily="34" charset="-122"/>
                <a:cs typeface="Fira Sans" pitchFamily="34" charset="-120"/>
              </a:rPr>
              <a:t>Terraform can fetch data from external sources, like APIs or configuration files, to incorporate into the infrastructure definition.</a:t>
            </a:r>
            <a:endParaRPr lang="en-US" sz="1749" dirty="0"/>
          </a:p>
        </p:txBody>
      </p:sp>
      <p:sp>
        <p:nvSpPr>
          <p:cNvPr id="12" name="Shape 9"/>
          <p:cNvSpPr/>
          <p:nvPr/>
        </p:nvSpPr>
        <p:spPr>
          <a:xfrm>
            <a:off x="777240" y="4916924"/>
            <a:ext cx="3683794" cy="2700814"/>
          </a:xfrm>
          <a:prstGeom prst="roundRect">
            <a:avLst>
              <a:gd name="adj" fmla="val 1234"/>
            </a:avLst>
          </a:prstGeom>
          <a:solidFill>
            <a:srgbClr val="433550"/>
          </a:solidFill>
          <a:ln/>
        </p:spPr>
        <p:txBody>
          <a:bodyPr/>
          <a:lstStyle/>
          <a:p>
            <a:endParaRPr lang="en-IN"/>
          </a:p>
        </p:txBody>
      </p:sp>
      <p:sp>
        <p:nvSpPr>
          <p:cNvPr id="13" name="Text 10"/>
          <p:cNvSpPr/>
          <p:nvPr/>
        </p:nvSpPr>
        <p:spPr>
          <a:xfrm>
            <a:off x="999292" y="5138976"/>
            <a:ext cx="2776180" cy="347067"/>
          </a:xfrm>
          <a:prstGeom prst="rect">
            <a:avLst/>
          </a:prstGeom>
          <a:noFill/>
          <a:ln/>
        </p:spPr>
        <p:txBody>
          <a:bodyPr wrap="none" rtlCol="0" anchor="t"/>
          <a:lstStyle/>
          <a:p>
            <a:pPr marL="0" indent="0">
              <a:lnSpc>
                <a:spcPts val="2733"/>
              </a:lnSpc>
              <a:buNone/>
            </a:pPr>
            <a:r>
              <a:rPr lang="en-US" sz="2186" b="1" dirty="0">
                <a:solidFill>
                  <a:srgbClr val="DAD1E6"/>
                </a:solidFill>
                <a:latin typeface="Inconsolata" pitchFamily="34" charset="0"/>
                <a:ea typeface="Inconsolata" pitchFamily="34" charset="-122"/>
                <a:cs typeface="Inconsolata" pitchFamily="34" charset="-120"/>
              </a:rPr>
              <a:t>Modules</a:t>
            </a:r>
            <a:endParaRPr lang="en-US" sz="2186" dirty="0"/>
          </a:p>
        </p:txBody>
      </p:sp>
      <p:sp>
        <p:nvSpPr>
          <p:cNvPr id="14" name="Text 11"/>
          <p:cNvSpPr/>
          <p:nvPr/>
        </p:nvSpPr>
        <p:spPr>
          <a:xfrm>
            <a:off x="999292" y="5619274"/>
            <a:ext cx="3239691" cy="1776413"/>
          </a:xfrm>
          <a:prstGeom prst="rect">
            <a:avLst/>
          </a:prstGeom>
          <a:noFill/>
          <a:ln/>
        </p:spPr>
        <p:txBody>
          <a:bodyPr wrap="square" rtlCol="0" anchor="t"/>
          <a:lstStyle/>
          <a:p>
            <a:pPr marL="0" indent="0">
              <a:lnSpc>
                <a:spcPts val="2798"/>
              </a:lnSpc>
              <a:buNone/>
            </a:pPr>
            <a:r>
              <a:rPr lang="en-US" sz="1749" dirty="0">
                <a:solidFill>
                  <a:srgbClr val="DAD1E6"/>
                </a:solidFill>
                <a:latin typeface="Fira Sans" pitchFamily="34" charset="0"/>
                <a:ea typeface="Fira Sans" pitchFamily="34" charset="-122"/>
                <a:cs typeface="Fira Sans" pitchFamily="34" charset="-120"/>
              </a:rPr>
              <a:t>Reusable, composable Infrastructure as Code components that can be shared and deployed across multiple projects.</a:t>
            </a:r>
            <a:endParaRPr lang="en-US" sz="1749" dirty="0"/>
          </a:p>
        </p:txBody>
      </p:sp>
      <p:sp>
        <p:nvSpPr>
          <p:cNvPr id="15" name="Shape 12"/>
          <p:cNvSpPr/>
          <p:nvPr/>
        </p:nvSpPr>
        <p:spPr>
          <a:xfrm>
            <a:off x="4683085" y="4916924"/>
            <a:ext cx="3683794" cy="2700814"/>
          </a:xfrm>
          <a:prstGeom prst="roundRect">
            <a:avLst>
              <a:gd name="adj" fmla="val 1234"/>
            </a:avLst>
          </a:prstGeom>
          <a:solidFill>
            <a:srgbClr val="433550"/>
          </a:solidFill>
          <a:ln/>
        </p:spPr>
        <p:txBody>
          <a:bodyPr/>
          <a:lstStyle/>
          <a:p>
            <a:endParaRPr lang="en-IN"/>
          </a:p>
        </p:txBody>
      </p:sp>
      <p:sp>
        <p:nvSpPr>
          <p:cNvPr id="16" name="Text 13"/>
          <p:cNvSpPr/>
          <p:nvPr/>
        </p:nvSpPr>
        <p:spPr>
          <a:xfrm>
            <a:off x="4905137" y="5138976"/>
            <a:ext cx="2776180" cy="347067"/>
          </a:xfrm>
          <a:prstGeom prst="rect">
            <a:avLst/>
          </a:prstGeom>
          <a:noFill/>
          <a:ln/>
        </p:spPr>
        <p:txBody>
          <a:bodyPr wrap="none" rtlCol="0" anchor="t"/>
          <a:lstStyle/>
          <a:p>
            <a:pPr marL="0" indent="0">
              <a:lnSpc>
                <a:spcPts val="2733"/>
              </a:lnSpc>
              <a:buNone/>
            </a:pPr>
            <a:r>
              <a:rPr lang="en-US" sz="2186" b="1" dirty="0">
                <a:solidFill>
                  <a:srgbClr val="DAD1E6"/>
                </a:solidFill>
                <a:latin typeface="Inconsolata" pitchFamily="34" charset="0"/>
                <a:ea typeface="Inconsolata" pitchFamily="34" charset="-122"/>
                <a:cs typeface="Inconsolata" pitchFamily="34" charset="-120"/>
              </a:rPr>
              <a:t>Outputs</a:t>
            </a:r>
            <a:endParaRPr lang="en-US" sz="2186" dirty="0"/>
          </a:p>
        </p:txBody>
      </p:sp>
      <p:sp>
        <p:nvSpPr>
          <p:cNvPr id="17" name="Text 14"/>
          <p:cNvSpPr/>
          <p:nvPr/>
        </p:nvSpPr>
        <p:spPr>
          <a:xfrm>
            <a:off x="4905137" y="5619274"/>
            <a:ext cx="3239691" cy="1421130"/>
          </a:xfrm>
          <a:prstGeom prst="rect">
            <a:avLst/>
          </a:prstGeom>
          <a:noFill/>
          <a:ln/>
        </p:spPr>
        <p:txBody>
          <a:bodyPr wrap="square" rtlCol="0" anchor="t"/>
          <a:lstStyle/>
          <a:p>
            <a:pPr marL="0" indent="0">
              <a:lnSpc>
                <a:spcPts val="2798"/>
              </a:lnSpc>
              <a:buNone/>
            </a:pPr>
            <a:r>
              <a:rPr lang="en-US" sz="1749" dirty="0">
                <a:solidFill>
                  <a:srgbClr val="DAD1E6"/>
                </a:solidFill>
                <a:latin typeface="Fira Sans" pitchFamily="34" charset="0"/>
                <a:ea typeface="Fira Sans" pitchFamily="34" charset="-122"/>
                <a:cs typeface="Fira Sans" pitchFamily="34" charset="-120"/>
              </a:rPr>
              <a:t>Values that can be extracted from the Terraform-managed infrastructure, such as resource IDs or endpoint URLs.</a:t>
            </a:r>
            <a:endParaRPr lang="en-US" sz="1749"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0190" y="868561"/>
            <a:ext cx="5670590" cy="708779"/>
          </a:xfrm>
          <a:prstGeom prst="rect">
            <a:avLst/>
          </a:prstGeom>
          <a:noFill/>
          <a:ln/>
        </p:spPr>
        <p:txBody>
          <a:bodyPr wrap="none" rtlCol="0" anchor="t"/>
          <a:lstStyle/>
          <a:p>
            <a:pPr marL="0" indent="0">
              <a:lnSpc>
                <a:spcPts val="5581"/>
              </a:lnSpc>
              <a:buNone/>
            </a:pPr>
            <a:r>
              <a:rPr lang="en-US" sz="4465" b="1" dirty="0">
                <a:solidFill>
                  <a:srgbClr val="F94CAF"/>
                </a:solidFill>
                <a:latin typeface="Inconsolata" pitchFamily="34" charset="0"/>
                <a:ea typeface="Inconsolata" pitchFamily="34" charset="-122"/>
                <a:cs typeface="Inconsolata" pitchFamily="34" charset="-120"/>
              </a:rPr>
              <a:t>Terraform Variables</a:t>
            </a:r>
            <a:endParaRPr lang="en-US" sz="4465" dirty="0"/>
          </a:p>
        </p:txBody>
      </p:sp>
      <p:pic>
        <p:nvPicPr>
          <p:cNvPr id="6" name="Image 1" descr="preencoded.png"/>
          <p:cNvPicPr>
            <a:picLocks noChangeAspect="1"/>
          </p:cNvPicPr>
          <p:nvPr/>
        </p:nvPicPr>
        <p:blipFill>
          <a:blip r:embed="rId4"/>
          <a:stretch>
            <a:fillRect/>
          </a:stretch>
        </p:blipFill>
        <p:spPr>
          <a:xfrm>
            <a:off x="6280190" y="1917502"/>
            <a:ext cx="1134070" cy="1814513"/>
          </a:xfrm>
          <a:prstGeom prst="rect">
            <a:avLst/>
          </a:prstGeom>
        </p:spPr>
      </p:pic>
      <p:sp>
        <p:nvSpPr>
          <p:cNvPr id="7" name="Text 3"/>
          <p:cNvSpPr/>
          <p:nvPr/>
        </p:nvSpPr>
        <p:spPr>
          <a:xfrm>
            <a:off x="7754422" y="2144316"/>
            <a:ext cx="2835235" cy="354330"/>
          </a:xfrm>
          <a:prstGeom prst="rect">
            <a:avLst/>
          </a:prstGeom>
          <a:noFill/>
          <a:ln/>
        </p:spPr>
        <p:txBody>
          <a:bodyPr wrap="none" rtlCol="0" anchor="t"/>
          <a:lstStyle/>
          <a:p>
            <a:pPr marL="0" indent="0" algn="l">
              <a:lnSpc>
                <a:spcPts val="2791"/>
              </a:lnSpc>
              <a:buNone/>
            </a:pPr>
            <a:r>
              <a:rPr lang="en-US" sz="2233" b="1" dirty="0">
                <a:solidFill>
                  <a:srgbClr val="DAD1E6"/>
                </a:solidFill>
                <a:latin typeface="Inconsolata" pitchFamily="34" charset="0"/>
                <a:ea typeface="Inconsolata" pitchFamily="34" charset="-122"/>
                <a:cs typeface="Inconsolata" pitchFamily="34" charset="-120"/>
              </a:rPr>
              <a:t>Input Variables</a:t>
            </a:r>
            <a:endParaRPr lang="en-US" sz="2233" dirty="0"/>
          </a:p>
        </p:txBody>
      </p:sp>
      <p:sp>
        <p:nvSpPr>
          <p:cNvPr id="8" name="Text 4"/>
          <p:cNvSpPr/>
          <p:nvPr/>
        </p:nvSpPr>
        <p:spPr>
          <a:xfrm>
            <a:off x="7754422" y="2634734"/>
            <a:ext cx="6082189" cy="725805"/>
          </a:xfrm>
          <a:prstGeom prst="rect">
            <a:avLst/>
          </a:prstGeom>
          <a:noFill/>
          <a:ln/>
        </p:spPr>
        <p:txBody>
          <a:bodyPr wrap="square" rtlCol="0" anchor="t"/>
          <a:lstStyle/>
          <a:p>
            <a:pPr marL="0" indent="0" algn="l">
              <a:lnSpc>
                <a:spcPts val="2858"/>
              </a:lnSpc>
              <a:buNone/>
            </a:pPr>
            <a:r>
              <a:rPr lang="en-US" sz="1786" dirty="0">
                <a:solidFill>
                  <a:srgbClr val="DAD1E6"/>
                </a:solidFill>
                <a:latin typeface="Fira Sans" pitchFamily="34" charset="0"/>
                <a:ea typeface="Fira Sans" pitchFamily="34" charset="-122"/>
                <a:cs typeface="Fira Sans" pitchFamily="34" charset="-120"/>
              </a:rPr>
              <a:t>User-defined parameters that allow customization of the infrastructure definition.</a:t>
            </a:r>
            <a:endParaRPr lang="en-US" sz="1786" dirty="0"/>
          </a:p>
        </p:txBody>
      </p:sp>
      <p:pic>
        <p:nvPicPr>
          <p:cNvPr id="9" name="Image 2" descr="preencoded.png"/>
          <p:cNvPicPr>
            <a:picLocks noChangeAspect="1"/>
          </p:cNvPicPr>
          <p:nvPr/>
        </p:nvPicPr>
        <p:blipFill>
          <a:blip r:embed="rId5"/>
          <a:stretch>
            <a:fillRect/>
          </a:stretch>
        </p:blipFill>
        <p:spPr>
          <a:xfrm>
            <a:off x="6280190" y="3732014"/>
            <a:ext cx="1134070" cy="1814513"/>
          </a:xfrm>
          <a:prstGeom prst="rect">
            <a:avLst/>
          </a:prstGeom>
        </p:spPr>
      </p:pic>
      <p:sp>
        <p:nvSpPr>
          <p:cNvPr id="10" name="Text 5"/>
          <p:cNvSpPr/>
          <p:nvPr/>
        </p:nvSpPr>
        <p:spPr>
          <a:xfrm>
            <a:off x="7754422" y="3958828"/>
            <a:ext cx="2835235" cy="354330"/>
          </a:xfrm>
          <a:prstGeom prst="rect">
            <a:avLst/>
          </a:prstGeom>
          <a:noFill/>
          <a:ln/>
        </p:spPr>
        <p:txBody>
          <a:bodyPr wrap="none" rtlCol="0" anchor="t"/>
          <a:lstStyle/>
          <a:p>
            <a:pPr marL="0" indent="0" algn="l">
              <a:lnSpc>
                <a:spcPts val="2791"/>
              </a:lnSpc>
              <a:buNone/>
            </a:pPr>
            <a:r>
              <a:rPr lang="en-US" sz="2233" b="1" dirty="0">
                <a:solidFill>
                  <a:srgbClr val="DAD1E6"/>
                </a:solidFill>
                <a:latin typeface="Inconsolata" pitchFamily="34" charset="0"/>
                <a:ea typeface="Inconsolata" pitchFamily="34" charset="-122"/>
                <a:cs typeface="Inconsolata" pitchFamily="34" charset="-120"/>
              </a:rPr>
              <a:t>Output Variables</a:t>
            </a:r>
            <a:endParaRPr lang="en-US" sz="2233" dirty="0"/>
          </a:p>
        </p:txBody>
      </p:sp>
      <p:sp>
        <p:nvSpPr>
          <p:cNvPr id="11" name="Text 6"/>
          <p:cNvSpPr/>
          <p:nvPr/>
        </p:nvSpPr>
        <p:spPr>
          <a:xfrm>
            <a:off x="7754422" y="4449247"/>
            <a:ext cx="6082189" cy="725805"/>
          </a:xfrm>
          <a:prstGeom prst="rect">
            <a:avLst/>
          </a:prstGeom>
          <a:noFill/>
          <a:ln/>
        </p:spPr>
        <p:txBody>
          <a:bodyPr wrap="square" rtlCol="0" anchor="t"/>
          <a:lstStyle/>
          <a:p>
            <a:pPr marL="0" indent="0" algn="l">
              <a:lnSpc>
                <a:spcPts val="2858"/>
              </a:lnSpc>
              <a:buNone/>
            </a:pPr>
            <a:r>
              <a:rPr lang="en-US" sz="1786" dirty="0">
                <a:solidFill>
                  <a:srgbClr val="DAD1E6"/>
                </a:solidFill>
                <a:latin typeface="Fira Sans" pitchFamily="34" charset="0"/>
                <a:ea typeface="Fira Sans" pitchFamily="34" charset="-122"/>
                <a:cs typeface="Fira Sans" pitchFamily="34" charset="-120"/>
              </a:rPr>
              <a:t>Values returned by Terraform, which can be used by other systems or in the same configuration.</a:t>
            </a:r>
            <a:endParaRPr lang="en-US" sz="1786" dirty="0"/>
          </a:p>
        </p:txBody>
      </p:sp>
      <p:pic>
        <p:nvPicPr>
          <p:cNvPr id="12" name="Image 3" descr="preencoded.png"/>
          <p:cNvPicPr>
            <a:picLocks noChangeAspect="1"/>
          </p:cNvPicPr>
          <p:nvPr/>
        </p:nvPicPr>
        <p:blipFill>
          <a:blip r:embed="rId6"/>
          <a:stretch>
            <a:fillRect/>
          </a:stretch>
        </p:blipFill>
        <p:spPr>
          <a:xfrm>
            <a:off x="6280190" y="5546527"/>
            <a:ext cx="1134070" cy="1814513"/>
          </a:xfrm>
          <a:prstGeom prst="rect">
            <a:avLst/>
          </a:prstGeom>
        </p:spPr>
      </p:pic>
      <p:sp>
        <p:nvSpPr>
          <p:cNvPr id="13" name="Text 7"/>
          <p:cNvSpPr/>
          <p:nvPr/>
        </p:nvSpPr>
        <p:spPr>
          <a:xfrm>
            <a:off x="7754422" y="5773341"/>
            <a:ext cx="2975491" cy="354330"/>
          </a:xfrm>
          <a:prstGeom prst="rect">
            <a:avLst/>
          </a:prstGeom>
          <a:noFill/>
          <a:ln/>
        </p:spPr>
        <p:txBody>
          <a:bodyPr wrap="none" rtlCol="0" anchor="t"/>
          <a:lstStyle/>
          <a:p>
            <a:pPr marL="0" indent="0" algn="l">
              <a:lnSpc>
                <a:spcPts val="2791"/>
              </a:lnSpc>
              <a:buNone/>
            </a:pPr>
            <a:r>
              <a:rPr lang="en-US" sz="2233" b="1" dirty="0">
                <a:solidFill>
                  <a:srgbClr val="DAD1E6"/>
                </a:solidFill>
                <a:latin typeface="Inconsolata" pitchFamily="34" charset="0"/>
                <a:ea typeface="Inconsolata" pitchFamily="34" charset="-122"/>
                <a:cs typeface="Inconsolata" pitchFamily="34" charset="-120"/>
              </a:rPr>
              <a:t>Environment Variables</a:t>
            </a:r>
            <a:endParaRPr lang="en-US" sz="2233" dirty="0"/>
          </a:p>
        </p:txBody>
      </p:sp>
      <p:sp>
        <p:nvSpPr>
          <p:cNvPr id="14" name="Text 8"/>
          <p:cNvSpPr/>
          <p:nvPr/>
        </p:nvSpPr>
        <p:spPr>
          <a:xfrm>
            <a:off x="7754422" y="6263759"/>
            <a:ext cx="6082189" cy="725805"/>
          </a:xfrm>
          <a:prstGeom prst="rect">
            <a:avLst/>
          </a:prstGeom>
          <a:noFill/>
          <a:ln/>
        </p:spPr>
        <p:txBody>
          <a:bodyPr wrap="square" rtlCol="0" anchor="t"/>
          <a:lstStyle/>
          <a:p>
            <a:pPr marL="0" indent="0" algn="l">
              <a:lnSpc>
                <a:spcPts val="2858"/>
              </a:lnSpc>
              <a:buNone/>
            </a:pPr>
            <a:r>
              <a:rPr lang="en-US" sz="1786" dirty="0">
                <a:solidFill>
                  <a:srgbClr val="DAD1E6"/>
                </a:solidFill>
                <a:latin typeface="Fira Sans" pitchFamily="34" charset="0"/>
                <a:ea typeface="Fira Sans" pitchFamily="34" charset="-122"/>
                <a:cs typeface="Fira Sans" pitchFamily="34" charset="-120"/>
              </a:rPr>
              <a:t>System-level variables that can be used to configure Terraform's behavior or provide sensitive data.</a:t>
            </a:r>
            <a:endParaRPr lang="en-US" sz="178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793790" y="2539960"/>
            <a:ext cx="5670590" cy="708779"/>
          </a:xfrm>
          <a:prstGeom prst="rect">
            <a:avLst/>
          </a:prstGeom>
          <a:noFill/>
          <a:ln/>
        </p:spPr>
        <p:txBody>
          <a:bodyPr wrap="none" rtlCol="0" anchor="t"/>
          <a:lstStyle/>
          <a:p>
            <a:pPr marL="0" indent="0">
              <a:lnSpc>
                <a:spcPts val="5581"/>
              </a:lnSpc>
              <a:buNone/>
            </a:pPr>
            <a:r>
              <a:rPr lang="en-US" sz="4465" b="1" dirty="0">
                <a:solidFill>
                  <a:srgbClr val="F94CAF"/>
                </a:solidFill>
                <a:latin typeface="Inconsolata" pitchFamily="34" charset="0"/>
                <a:ea typeface="Inconsolata" pitchFamily="34" charset="-122"/>
                <a:cs typeface="Inconsolata" pitchFamily="34" charset="-120"/>
              </a:rPr>
              <a:t>Terraform Modules</a:t>
            </a:r>
            <a:endParaRPr lang="en-US" sz="4465" dirty="0"/>
          </a:p>
        </p:txBody>
      </p:sp>
      <p:sp>
        <p:nvSpPr>
          <p:cNvPr id="5" name="Text 3"/>
          <p:cNvSpPr/>
          <p:nvPr/>
        </p:nvSpPr>
        <p:spPr>
          <a:xfrm>
            <a:off x="793790" y="3815715"/>
            <a:ext cx="2835235" cy="354330"/>
          </a:xfrm>
          <a:prstGeom prst="rect">
            <a:avLst/>
          </a:prstGeom>
          <a:noFill/>
          <a:ln/>
        </p:spPr>
        <p:txBody>
          <a:bodyPr wrap="none" rtlCol="0" anchor="t"/>
          <a:lstStyle/>
          <a:p>
            <a:pPr marL="0" indent="0">
              <a:lnSpc>
                <a:spcPts val="2791"/>
              </a:lnSpc>
              <a:buNone/>
            </a:pPr>
            <a:r>
              <a:rPr lang="en-US" sz="2233" b="1" dirty="0">
                <a:solidFill>
                  <a:srgbClr val="F94CAF"/>
                </a:solidFill>
                <a:latin typeface="Inconsolata" pitchFamily="34" charset="0"/>
                <a:ea typeface="Inconsolata" pitchFamily="34" charset="-122"/>
                <a:cs typeface="Inconsolata" pitchFamily="34" charset="-120"/>
              </a:rPr>
              <a:t>Reusability</a:t>
            </a:r>
            <a:endParaRPr lang="en-US" sz="2233" dirty="0"/>
          </a:p>
        </p:txBody>
      </p:sp>
      <p:sp>
        <p:nvSpPr>
          <p:cNvPr id="6" name="Text 4"/>
          <p:cNvSpPr/>
          <p:nvPr/>
        </p:nvSpPr>
        <p:spPr>
          <a:xfrm>
            <a:off x="793790" y="4396859"/>
            <a:ext cx="3978116" cy="1088708"/>
          </a:xfrm>
          <a:prstGeom prst="rect">
            <a:avLst/>
          </a:prstGeom>
          <a:noFill/>
          <a:ln/>
        </p:spPr>
        <p:txBody>
          <a:bodyPr wrap="square" rtlCol="0" anchor="t"/>
          <a:lstStyle/>
          <a:p>
            <a:pPr marL="0" indent="0">
              <a:lnSpc>
                <a:spcPts val="2858"/>
              </a:lnSpc>
              <a:buNone/>
            </a:pPr>
            <a:r>
              <a:rPr lang="en-US" sz="1786" dirty="0">
                <a:solidFill>
                  <a:srgbClr val="DAD1E6"/>
                </a:solidFill>
                <a:latin typeface="Fira Sans" pitchFamily="34" charset="0"/>
                <a:ea typeface="Fira Sans" pitchFamily="34" charset="-122"/>
                <a:cs typeface="Fira Sans" pitchFamily="34" charset="-120"/>
              </a:rPr>
              <a:t>Modules allow you to encapsulate and reuse infrastructure components across multiple projects or teams.</a:t>
            </a:r>
            <a:endParaRPr lang="en-US" sz="1786" dirty="0"/>
          </a:p>
        </p:txBody>
      </p:sp>
      <p:sp>
        <p:nvSpPr>
          <p:cNvPr id="7" name="Text 5"/>
          <p:cNvSpPr/>
          <p:nvPr/>
        </p:nvSpPr>
        <p:spPr>
          <a:xfrm>
            <a:off x="5332928" y="3815715"/>
            <a:ext cx="2835235" cy="354330"/>
          </a:xfrm>
          <a:prstGeom prst="rect">
            <a:avLst/>
          </a:prstGeom>
          <a:noFill/>
          <a:ln/>
        </p:spPr>
        <p:txBody>
          <a:bodyPr wrap="none" rtlCol="0" anchor="t"/>
          <a:lstStyle/>
          <a:p>
            <a:pPr marL="0" indent="0">
              <a:lnSpc>
                <a:spcPts val="2791"/>
              </a:lnSpc>
              <a:buNone/>
            </a:pPr>
            <a:r>
              <a:rPr lang="en-US" sz="2233" b="1" dirty="0">
                <a:solidFill>
                  <a:srgbClr val="F94CAF"/>
                </a:solidFill>
                <a:latin typeface="Inconsolata" pitchFamily="34" charset="0"/>
                <a:ea typeface="Inconsolata" pitchFamily="34" charset="-122"/>
                <a:cs typeface="Inconsolata" pitchFamily="34" charset="-120"/>
              </a:rPr>
              <a:t>Maintainability</a:t>
            </a:r>
            <a:endParaRPr lang="en-US" sz="2233" dirty="0"/>
          </a:p>
        </p:txBody>
      </p:sp>
      <p:sp>
        <p:nvSpPr>
          <p:cNvPr id="8" name="Text 6"/>
          <p:cNvSpPr/>
          <p:nvPr/>
        </p:nvSpPr>
        <p:spPr>
          <a:xfrm>
            <a:off x="5332928" y="4396859"/>
            <a:ext cx="3978116" cy="1088708"/>
          </a:xfrm>
          <a:prstGeom prst="rect">
            <a:avLst/>
          </a:prstGeom>
          <a:noFill/>
          <a:ln/>
        </p:spPr>
        <p:txBody>
          <a:bodyPr wrap="square" rtlCol="0" anchor="t"/>
          <a:lstStyle/>
          <a:p>
            <a:pPr marL="0" indent="0">
              <a:lnSpc>
                <a:spcPts val="2858"/>
              </a:lnSpc>
              <a:buNone/>
            </a:pPr>
            <a:r>
              <a:rPr lang="en-US" sz="1786" dirty="0">
                <a:solidFill>
                  <a:srgbClr val="DAD1E6"/>
                </a:solidFill>
                <a:latin typeface="Fira Sans" pitchFamily="34" charset="0"/>
                <a:ea typeface="Fira Sans" pitchFamily="34" charset="-122"/>
                <a:cs typeface="Fira Sans" pitchFamily="34" charset="-120"/>
              </a:rPr>
              <a:t>Modules make it easier to update and manage infrastructure, as changes can be made in a centralized location.</a:t>
            </a:r>
            <a:endParaRPr lang="en-US" sz="1786" dirty="0"/>
          </a:p>
        </p:txBody>
      </p:sp>
      <p:sp>
        <p:nvSpPr>
          <p:cNvPr id="9" name="Text 7"/>
          <p:cNvSpPr/>
          <p:nvPr/>
        </p:nvSpPr>
        <p:spPr>
          <a:xfrm>
            <a:off x="9872067" y="3815715"/>
            <a:ext cx="2835235" cy="354330"/>
          </a:xfrm>
          <a:prstGeom prst="rect">
            <a:avLst/>
          </a:prstGeom>
          <a:noFill/>
          <a:ln/>
        </p:spPr>
        <p:txBody>
          <a:bodyPr wrap="none" rtlCol="0" anchor="t"/>
          <a:lstStyle/>
          <a:p>
            <a:pPr marL="0" indent="0">
              <a:lnSpc>
                <a:spcPts val="2791"/>
              </a:lnSpc>
              <a:buNone/>
            </a:pPr>
            <a:r>
              <a:rPr lang="en-US" sz="2233" b="1" dirty="0">
                <a:solidFill>
                  <a:srgbClr val="F94CAF"/>
                </a:solidFill>
                <a:latin typeface="Inconsolata" pitchFamily="34" charset="0"/>
                <a:ea typeface="Inconsolata" pitchFamily="34" charset="-122"/>
                <a:cs typeface="Inconsolata" pitchFamily="34" charset="-120"/>
              </a:rPr>
              <a:t>Collaboration</a:t>
            </a:r>
            <a:endParaRPr lang="en-US" sz="2233" dirty="0"/>
          </a:p>
        </p:txBody>
      </p:sp>
      <p:sp>
        <p:nvSpPr>
          <p:cNvPr id="10" name="Text 8"/>
          <p:cNvSpPr/>
          <p:nvPr/>
        </p:nvSpPr>
        <p:spPr>
          <a:xfrm>
            <a:off x="9872067" y="4396859"/>
            <a:ext cx="3978116" cy="1088708"/>
          </a:xfrm>
          <a:prstGeom prst="rect">
            <a:avLst/>
          </a:prstGeom>
          <a:noFill/>
          <a:ln/>
        </p:spPr>
        <p:txBody>
          <a:bodyPr wrap="square" rtlCol="0" anchor="t"/>
          <a:lstStyle/>
          <a:p>
            <a:pPr marL="0" indent="0">
              <a:lnSpc>
                <a:spcPts val="2858"/>
              </a:lnSpc>
              <a:buNone/>
            </a:pPr>
            <a:r>
              <a:rPr lang="en-US" sz="1786" dirty="0">
                <a:solidFill>
                  <a:srgbClr val="DAD1E6"/>
                </a:solidFill>
                <a:latin typeface="Fira Sans" pitchFamily="34" charset="0"/>
                <a:ea typeface="Fira Sans" pitchFamily="34" charset="-122"/>
                <a:cs typeface="Fira Sans" pitchFamily="34" charset="-120"/>
              </a:rPr>
              <a:t>Modules facilitate collaboration by enabling the sharing and versioning of infrastructure components.</a:t>
            </a:r>
            <a:endParaRPr lang="en-US" sz="178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5" name="Text 2"/>
          <p:cNvSpPr/>
          <p:nvPr/>
        </p:nvSpPr>
        <p:spPr>
          <a:xfrm>
            <a:off x="723543" y="3154085"/>
            <a:ext cx="6717506" cy="646033"/>
          </a:xfrm>
          <a:prstGeom prst="rect">
            <a:avLst/>
          </a:prstGeom>
          <a:noFill/>
          <a:ln/>
        </p:spPr>
        <p:txBody>
          <a:bodyPr wrap="none" rtlCol="0" anchor="t"/>
          <a:lstStyle/>
          <a:p>
            <a:pPr marL="0" indent="0">
              <a:lnSpc>
                <a:spcPts val="5087"/>
              </a:lnSpc>
              <a:buNone/>
            </a:pPr>
            <a:r>
              <a:rPr lang="en-US" sz="4069" b="1" dirty="0">
                <a:solidFill>
                  <a:srgbClr val="F94CAF"/>
                </a:solidFill>
                <a:latin typeface="Inconsolata" pitchFamily="34" charset="0"/>
                <a:ea typeface="Inconsolata" pitchFamily="34" charset="-122"/>
                <a:cs typeface="Inconsolata" pitchFamily="34" charset="-120"/>
              </a:rPr>
              <a:t>Terraform State Management</a:t>
            </a:r>
            <a:endParaRPr lang="en-US" sz="4069" dirty="0"/>
          </a:p>
        </p:txBody>
      </p:sp>
      <p:sp>
        <p:nvSpPr>
          <p:cNvPr id="6" name="Shape 3"/>
          <p:cNvSpPr/>
          <p:nvPr/>
        </p:nvSpPr>
        <p:spPr>
          <a:xfrm>
            <a:off x="723543" y="4342686"/>
            <a:ext cx="465058" cy="465058"/>
          </a:xfrm>
          <a:prstGeom prst="roundRect">
            <a:avLst>
              <a:gd name="adj" fmla="val 6668"/>
            </a:avLst>
          </a:prstGeom>
          <a:solidFill>
            <a:srgbClr val="433550"/>
          </a:solidFill>
          <a:ln/>
        </p:spPr>
        <p:txBody>
          <a:bodyPr/>
          <a:lstStyle/>
          <a:p>
            <a:endParaRPr lang="en-IN"/>
          </a:p>
        </p:txBody>
      </p:sp>
      <p:sp>
        <p:nvSpPr>
          <p:cNvPr id="7" name="Text 4"/>
          <p:cNvSpPr/>
          <p:nvPr/>
        </p:nvSpPr>
        <p:spPr>
          <a:xfrm>
            <a:off x="878443" y="4420195"/>
            <a:ext cx="155138" cy="310039"/>
          </a:xfrm>
          <a:prstGeom prst="rect">
            <a:avLst/>
          </a:prstGeom>
          <a:noFill/>
          <a:ln/>
        </p:spPr>
        <p:txBody>
          <a:bodyPr wrap="none" rtlCol="0" anchor="t"/>
          <a:lstStyle/>
          <a:p>
            <a:pPr marL="0" indent="0" algn="ctr">
              <a:lnSpc>
                <a:spcPts val="2442"/>
              </a:lnSpc>
              <a:buNone/>
            </a:pPr>
            <a:r>
              <a:rPr lang="en-US" sz="2442" b="1" dirty="0">
                <a:solidFill>
                  <a:srgbClr val="DAD1E6"/>
                </a:solidFill>
                <a:latin typeface="Inconsolata" pitchFamily="34" charset="0"/>
                <a:ea typeface="Inconsolata" pitchFamily="34" charset="-122"/>
                <a:cs typeface="Inconsolata" pitchFamily="34" charset="-120"/>
              </a:rPr>
              <a:t>1</a:t>
            </a:r>
            <a:endParaRPr lang="en-US" sz="2442" dirty="0"/>
          </a:p>
        </p:txBody>
      </p:sp>
      <p:sp>
        <p:nvSpPr>
          <p:cNvPr id="8" name="Text 5"/>
          <p:cNvSpPr/>
          <p:nvPr/>
        </p:nvSpPr>
        <p:spPr>
          <a:xfrm>
            <a:off x="1395293" y="4342686"/>
            <a:ext cx="2584013" cy="322898"/>
          </a:xfrm>
          <a:prstGeom prst="rect">
            <a:avLst/>
          </a:prstGeom>
          <a:noFill/>
          <a:ln/>
        </p:spPr>
        <p:txBody>
          <a:bodyPr wrap="none" rtlCol="0" anchor="t"/>
          <a:lstStyle/>
          <a:p>
            <a:pPr marL="0" indent="0">
              <a:lnSpc>
                <a:spcPts val="2543"/>
              </a:lnSpc>
              <a:buNone/>
            </a:pPr>
            <a:r>
              <a:rPr lang="en-US" sz="2035" b="1" dirty="0">
                <a:solidFill>
                  <a:srgbClr val="DAD1E6"/>
                </a:solidFill>
                <a:latin typeface="Inconsolata" pitchFamily="34" charset="0"/>
                <a:ea typeface="Inconsolata" pitchFamily="34" charset="-122"/>
                <a:cs typeface="Inconsolata" pitchFamily="34" charset="-120"/>
              </a:rPr>
              <a:t>Centralized State</a:t>
            </a:r>
            <a:endParaRPr lang="en-US" sz="2035" dirty="0"/>
          </a:p>
        </p:txBody>
      </p:sp>
      <p:sp>
        <p:nvSpPr>
          <p:cNvPr id="9" name="Text 6"/>
          <p:cNvSpPr/>
          <p:nvPr/>
        </p:nvSpPr>
        <p:spPr>
          <a:xfrm>
            <a:off x="1395293" y="4789527"/>
            <a:ext cx="5816560" cy="991910"/>
          </a:xfrm>
          <a:prstGeom prst="rect">
            <a:avLst/>
          </a:prstGeom>
          <a:noFill/>
          <a:ln/>
        </p:spPr>
        <p:txBody>
          <a:bodyPr wrap="square" rtlCol="0" anchor="t"/>
          <a:lstStyle/>
          <a:p>
            <a:pPr marL="0" indent="0">
              <a:lnSpc>
                <a:spcPts val="2604"/>
              </a:lnSpc>
              <a:buNone/>
            </a:pPr>
            <a:r>
              <a:rPr lang="en-US" sz="1628" dirty="0">
                <a:solidFill>
                  <a:srgbClr val="DAD1E6"/>
                </a:solidFill>
                <a:latin typeface="Fira Sans" pitchFamily="34" charset="0"/>
                <a:ea typeface="Fira Sans" pitchFamily="34" charset="-122"/>
                <a:cs typeface="Fira Sans" pitchFamily="34" charset="-120"/>
              </a:rPr>
              <a:t>Terraform stores the current state of the infrastructure in a centralized location, which can be a local file or a remote backend.</a:t>
            </a:r>
            <a:endParaRPr lang="en-US" sz="1628" dirty="0"/>
          </a:p>
        </p:txBody>
      </p:sp>
      <p:sp>
        <p:nvSpPr>
          <p:cNvPr id="10" name="Shape 7"/>
          <p:cNvSpPr/>
          <p:nvPr/>
        </p:nvSpPr>
        <p:spPr>
          <a:xfrm>
            <a:off x="7418546" y="4342686"/>
            <a:ext cx="465058" cy="465058"/>
          </a:xfrm>
          <a:prstGeom prst="roundRect">
            <a:avLst>
              <a:gd name="adj" fmla="val 6668"/>
            </a:avLst>
          </a:prstGeom>
          <a:solidFill>
            <a:srgbClr val="433550"/>
          </a:solidFill>
          <a:ln/>
        </p:spPr>
        <p:txBody>
          <a:bodyPr/>
          <a:lstStyle/>
          <a:p>
            <a:endParaRPr lang="en-IN"/>
          </a:p>
        </p:txBody>
      </p:sp>
      <p:sp>
        <p:nvSpPr>
          <p:cNvPr id="11" name="Text 8"/>
          <p:cNvSpPr/>
          <p:nvPr/>
        </p:nvSpPr>
        <p:spPr>
          <a:xfrm>
            <a:off x="7573447" y="4420195"/>
            <a:ext cx="155138" cy="310039"/>
          </a:xfrm>
          <a:prstGeom prst="rect">
            <a:avLst/>
          </a:prstGeom>
          <a:noFill/>
          <a:ln/>
        </p:spPr>
        <p:txBody>
          <a:bodyPr wrap="none" rtlCol="0" anchor="t"/>
          <a:lstStyle/>
          <a:p>
            <a:pPr marL="0" indent="0" algn="ctr">
              <a:lnSpc>
                <a:spcPts val="2442"/>
              </a:lnSpc>
              <a:buNone/>
            </a:pPr>
            <a:r>
              <a:rPr lang="en-US" sz="2442" b="1" dirty="0">
                <a:solidFill>
                  <a:srgbClr val="DAD1E6"/>
                </a:solidFill>
                <a:latin typeface="Inconsolata" pitchFamily="34" charset="0"/>
                <a:ea typeface="Inconsolata" pitchFamily="34" charset="-122"/>
                <a:cs typeface="Inconsolata" pitchFamily="34" charset="-120"/>
              </a:rPr>
              <a:t>2</a:t>
            </a:r>
            <a:endParaRPr lang="en-US" sz="2442" dirty="0"/>
          </a:p>
        </p:txBody>
      </p:sp>
      <p:sp>
        <p:nvSpPr>
          <p:cNvPr id="12" name="Text 9"/>
          <p:cNvSpPr/>
          <p:nvPr/>
        </p:nvSpPr>
        <p:spPr>
          <a:xfrm>
            <a:off x="8090297" y="4342686"/>
            <a:ext cx="2584013" cy="322898"/>
          </a:xfrm>
          <a:prstGeom prst="rect">
            <a:avLst/>
          </a:prstGeom>
          <a:noFill/>
          <a:ln/>
        </p:spPr>
        <p:txBody>
          <a:bodyPr wrap="none" rtlCol="0" anchor="t"/>
          <a:lstStyle/>
          <a:p>
            <a:pPr marL="0" indent="0">
              <a:lnSpc>
                <a:spcPts val="2543"/>
              </a:lnSpc>
              <a:buNone/>
            </a:pPr>
            <a:r>
              <a:rPr lang="en-US" sz="2035" b="1" dirty="0">
                <a:solidFill>
                  <a:srgbClr val="DAD1E6"/>
                </a:solidFill>
                <a:latin typeface="Inconsolata" pitchFamily="34" charset="0"/>
                <a:ea typeface="Inconsolata" pitchFamily="34" charset="-122"/>
                <a:cs typeface="Inconsolata" pitchFamily="34" charset="-120"/>
              </a:rPr>
              <a:t>Versioning</a:t>
            </a:r>
            <a:endParaRPr lang="en-US" sz="2035" dirty="0"/>
          </a:p>
        </p:txBody>
      </p:sp>
      <p:sp>
        <p:nvSpPr>
          <p:cNvPr id="13" name="Text 10"/>
          <p:cNvSpPr/>
          <p:nvPr/>
        </p:nvSpPr>
        <p:spPr>
          <a:xfrm>
            <a:off x="8090297" y="4789527"/>
            <a:ext cx="5816560" cy="661273"/>
          </a:xfrm>
          <a:prstGeom prst="rect">
            <a:avLst/>
          </a:prstGeom>
          <a:noFill/>
          <a:ln/>
        </p:spPr>
        <p:txBody>
          <a:bodyPr wrap="square" rtlCol="0" anchor="t"/>
          <a:lstStyle/>
          <a:p>
            <a:pPr marL="0" indent="0">
              <a:lnSpc>
                <a:spcPts val="2604"/>
              </a:lnSpc>
              <a:buNone/>
            </a:pPr>
            <a:r>
              <a:rPr lang="en-US" sz="1628" dirty="0">
                <a:solidFill>
                  <a:srgbClr val="DAD1E6"/>
                </a:solidFill>
                <a:latin typeface="Fira Sans" pitchFamily="34" charset="0"/>
                <a:ea typeface="Fira Sans" pitchFamily="34" charset="-122"/>
                <a:cs typeface="Fira Sans" pitchFamily="34" charset="-120"/>
              </a:rPr>
              <a:t>The state file is versioned, allowing you to track changes and roll back to previous versions if necessary.</a:t>
            </a:r>
            <a:endParaRPr lang="en-US" sz="1628" dirty="0"/>
          </a:p>
        </p:txBody>
      </p:sp>
      <p:sp>
        <p:nvSpPr>
          <p:cNvPr id="14" name="Shape 11"/>
          <p:cNvSpPr/>
          <p:nvPr/>
        </p:nvSpPr>
        <p:spPr>
          <a:xfrm>
            <a:off x="723543" y="6220658"/>
            <a:ext cx="465058" cy="465058"/>
          </a:xfrm>
          <a:prstGeom prst="roundRect">
            <a:avLst>
              <a:gd name="adj" fmla="val 6668"/>
            </a:avLst>
          </a:prstGeom>
          <a:solidFill>
            <a:srgbClr val="433550"/>
          </a:solidFill>
          <a:ln/>
        </p:spPr>
        <p:txBody>
          <a:bodyPr/>
          <a:lstStyle/>
          <a:p>
            <a:endParaRPr lang="en-IN"/>
          </a:p>
        </p:txBody>
      </p:sp>
      <p:sp>
        <p:nvSpPr>
          <p:cNvPr id="15" name="Text 12"/>
          <p:cNvSpPr/>
          <p:nvPr/>
        </p:nvSpPr>
        <p:spPr>
          <a:xfrm>
            <a:off x="878443" y="6298168"/>
            <a:ext cx="155138" cy="310039"/>
          </a:xfrm>
          <a:prstGeom prst="rect">
            <a:avLst/>
          </a:prstGeom>
          <a:noFill/>
          <a:ln/>
        </p:spPr>
        <p:txBody>
          <a:bodyPr wrap="none" rtlCol="0" anchor="t"/>
          <a:lstStyle/>
          <a:p>
            <a:pPr marL="0" indent="0" algn="ctr">
              <a:lnSpc>
                <a:spcPts val="2442"/>
              </a:lnSpc>
              <a:buNone/>
            </a:pPr>
            <a:r>
              <a:rPr lang="en-US" sz="2442" b="1" dirty="0">
                <a:solidFill>
                  <a:srgbClr val="DAD1E6"/>
                </a:solidFill>
                <a:latin typeface="Inconsolata" pitchFamily="34" charset="0"/>
                <a:ea typeface="Inconsolata" pitchFamily="34" charset="-122"/>
                <a:cs typeface="Inconsolata" pitchFamily="34" charset="-120"/>
              </a:rPr>
              <a:t>3</a:t>
            </a:r>
            <a:endParaRPr lang="en-US" sz="2442" dirty="0"/>
          </a:p>
        </p:txBody>
      </p:sp>
      <p:sp>
        <p:nvSpPr>
          <p:cNvPr id="16" name="Text 13"/>
          <p:cNvSpPr/>
          <p:nvPr/>
        </p:nvSpPr>
        <p:spPr>
          <a:xfrm>
            <a:off x="1395293" y="6220658"/>
            <a:ext cx="2584013" cy="322898"/>
          </a:xfrm>
          <a:prstGeom prst="rect">
            <a:avLst/>
          </a:prstGeom>
          <a:noFill/>
          <a:ln/>
        </p:spPr>
        <p:txBody>
          <a:bodyPr wrap="none" rtlCol="0" anchor="t"/>
          <a:lstStyle/>
          <a:p>
            <a:pPr marL="0" indent="0">
              <a:lnSpc>
                <a:spcPts val="2543"/>
              </a:lnSpc>
              <a:buNone/>
            </a:pPr>
            <a:r>
              <a:rPr lang="en-US" sz="2035" b="1" dirty="0">
                <a:solidFill>
                  <a:srgbClr val="DAD1E6"/>
                </a:solidFill>
                <a:latin typeface="Inconsolata" pitchFamily="34" charset="0"/>
                <a:ea typeface="Inconsolata" pitchFamily="34" charset="-122"/>
                <a:cs typeface="Inconsolata" pitchFamily="34" charset="-120"/>
              </a:rPr>
              <a:t>Locking</a:t>
            </a:r>
            <a:endParaRPr lang="en-US" sz="2035" dirty="0"/>
          </a:p>
        </p:txBody>
      </p:sp>
      <p:sp>
        <p:nvSpPr>
          <p:cNvPr id="17" name="Text 14"/>
          <p:cNvSpPr/>
          <p:nvPr/>
        </p:nvSpPr>
        <p:spPr>
          <a:xfrm>
            <a:off x="1395293" y="6667500"/>
            <a:ext cx="5816560" cy="991910"/>
          </a:xfrm>
          <a:prstGeom prst="rect">
            <a:avLst/>
          </a:prstGeom>
          <a:noFill/>
          <a:ln/>
        </p:spPr>
        <p:txBody>
          <a:bodyPr wrap="square" rtlCol="0" anchor="t"/>
          <a:lstStyle/>
          <a:p>
            <a:pPr marL="0" indent="0">
              <a:lnSpc>
                <a:spcPts val="2604"/>
              </a:lnSpc>
              <a:buNone/>
            </a:pPr>
            <a:r>
              <a:rPr lang="en-US" sz="1628" dirty="0">
                <a:solidFill>
                  <a:srgbClr val="DAD1E6"/>
                </a:solidFill>
                <a:latin typeface="Fira Sans" pitchFamily="34" charset="0"/>
                <a:ea typeface="Fira Sans" pitchFamily="34" charset="-122"/>
                <a:cs typeface="Fira Sans" pitchFamily="34" charset="-120"/>
              </a:rPr>
              <a:t>Terraform's state locking mechanism prevents multiple users from modifying the infrastructure concurrently, reducing the risk of conflicts.</a:t>
            </a:r>
            <a:endParaRPr lang="en-US" sz="1628" dirty="0"/>
          </a:p>
        </p:txBody>
      </p:sp>
      <p:sp>
        <p:nvSpPr>
          <p:cNvPr id="18" name="Shape 15"/>
          <p:cNvSpPr/>
          <p:nvPr/>
        </p:nvSpPr>
        <p:spPr>
          <a:xfrm>
            <a:off x="7418546" y="6220658"/>
            <a:ext cx="465058" cy="465058"/>
          </a:xfrm>
          <a:prstGeom prst="roundRect">
            <a:avLst>
              <a:gd name="adj" fmla="val 6668"/>
            </a:avLst>
          </a:prstGeom>
          <a:solidFill>
            <a:srgbClr val="433550"/>
          </a:solidFill>
          <a:ln/>
        </p:spPr>
        <p:txBody>
          <a:bodyPr/>
          <a:lstStyle/>
          <a:p>
            <a:endParaRPr lang="en-IN"/>
          </a:p>
        </p:txBody>
      </p:sp>
      <p:sp>
        <p:nvSpPr>
          <p:cNvPr id="19" name="Text 16"/>
          <p:cNvSpPr/>
          <p:nvPr/>
        </p:nvSpPr>
        <p:spPr>
          <a:xfrm>
            <a:off x="7573447" y="6298168"/>
            <a:ext cx="155138" cy="310039"/>
          </a:xfrm>
          <a:prstGeom prst="rect">
            <a:avLst/>
          </a:prstGeom>
          <a:noFill/>
          <a:ln/>
        </p:spPr>
        <p:txBody>
          <a:bodyPr wrap="none" rtlCol="0" anchor="t"/>
          <a:lstStyle/>
          <a:p>
            <a:pPr marL="0" indent="0" algn="ctr">
              <a:lnSpc>
                <a:spcPts val="2442"/>
              </a:lnSpc>
              <a:buNone/>
            </a:pPr>
            <a:r>
              <a:rPr lang="en-US" sz="2442" b="1" dirty="0">
                <a:solidFill>
                  <a:srgbClr val="DAD1E6"/>
                </a:solidFill>
                <a:latin typeface="Inconsolata" pitchFamily="34" charset="0"/>
                <a:ea typeface="Inconsolata" pitchFamily="34" charset="-122"/>
                <a:cs typeface="Inconsolata" pitchFamily="34" charset="-120"/>
              </a:rPr>
              <a:t>4</a:t>
            </a:r>
            <a:endParaRPr lang="en-US" sz="2442" dirty="0"/>
          </a:p>
        </p:txBody>
      </p:sp>
      <p:sp>
        <p:nvSpPr>
          <p:cNvPr id="20" name="Text 17"/>
          <p:cNvSpPr/>
          <p:nvPr/>
        </p:nvSpPr>
        <p:spPr>
          <a:xfrm>
            <a:off x="8090297" y="6220658"/>
            <a:ext cx="2584013" cy="322898"/>
          </a:xfrm>
          <a:prstGeom prst="rect">
            <a:avLst/>
          </a:prstGeom>
          <a:noFill/>
          <a:ln/>
        </p:spPr>
        <p:txBody>
          <a:bodyPr wrap="none" rtlCol="0" anchor="t"/>
          <a:lstStyle/>
          <a:p>
            <a:pPr marL="0" indent="0">
              <a:lnSpc>
                <a:spcPts val="2543"/>
              </a:lnSpc>
              <a:buNone/>
            </a:pPr>
            <a:r>
              <a:rPr lang="en-US" sz="2035" b="1" dirty="0">
                <a:solidFill>
                  <a:srgbClr val="DAD1E6"/>
                </a:solidFill>
                <a:latin typeface="Inconsolata" pitchFamily="34" charset="0"/>
                <a:ea typeface="Inconsolata" pitchFamily="34" charset="-122"/>
                <a:cs typeface="Inconsolata" pitchFamily="34" charset="-120"/>
              </a:rPr>
              <a:t>Drift Detection</a:t>
            </a:r>
            <a:endParaRPr lang="en-US" sz="2035" dirty="0"/>
          </a:p>
        </p:txBody>
      </p:sp>
      <p:sp>
        <p:nvSpPr>
          <p:cNvPr id="21" name="Text 18"/>
          <p:cNvSpPr/>
          <p:nvPr/>
        </p:nvSpPr>
        <p:spPr>
          <a:xfrm>
            <a:off x="8090297" y="6667500"/>
            <a:ext cx="5816560" cy="661273"/>
          </a:xfrm>
          <a:prstGeom prst="rect">
            <a:avLst/>
          </a:prstGeom>
          <a:noFill/>
          <a:ln/>
        </p:spPr>
        <p:txBody>
          <a:bodyPr wrap="square" rtlCol="0" anchor="t"/>
          <a:lstStyle/>
          <a:p>
            <a:pPr marL="0" indent="0">
              <a:lnSpc>
                <a:spcPts val="2604"/>
              </a:lnSpc>
              <a:buNone/>
            </a:pPr>
            <a:r>
              <a:rPr lang="en-US" sz="1628" dirty="0">
                <a:solidFill>
                  <a:srgbClr val="DAD1E6"/>
                </a:solidFill>
                <a:latin typeface="Fira Sans" pitchFamily="34" charset="0"/>
                <a:ea typeface="Fira Sans" pitchFamily="34" charset="-122"/>
                <a:cs typeface="Fira Sans" pitchFamily="34" charset="-120"/>
              </a:rPr>
              <a:t>Terraform can detect when the actual infrastructure state differs from the desired state defined in the configuration.</a:t>
            </a:r>
            <a:endParaRPr lang="en-US" sz="162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4452" y="894755"/>
            <a:ext cx="5212080" cy="542925"/>
          </a:xfrm>
          <a:prstGeom prst="rect">
            <a:avLst/>
          </a:prstGeom>
          <a:noFill/>
          <a:ln/>
        </p:spPr>
        <p:txBody>
          <a:bodyPr wrap="none" rtlCol="0" anchor="t"/>
          <a:lstStyle/>
          <a:p>
            <a:pPr marL="0" indent="0">
              <a:lnSpc>
                <a:spcPts val="4275"/>
              </a:lnSpc>
              <a:buNone/>
            </a:pPr>
            <a:r>
              <a:rPr lang="en-US" sz="3420" b="1" dirty="0">
                <a:solidFill>
                  <a:srgbClr val="F94CAF"/>
                </a:solidFill>
                <a:latin typeface="Inconsolata" pitchFamily="34" charset="0"/>
                <a:ea typeface="Inconsolata" pitchFamily="34" charset="-122"/>
                <a:cs typeface="Inconsolata" pitchFamily="34" charset="-120"/>
              </a:rPr>
              <a:t>Terraform Best Practices</a:t>
            </a:r>
            <a:endParaRPr lang="en-US" sz="3420" dirty="0"/>
          </a:p>
        </p:txBody>
      </p:sp>
      <p:sp>
        <p:nvSpPr>
          <p:cNvPr id="6" name="Shape 3"/>
          <p:cNvSpPr/>
          <p:nvPr/>
        </p:nvSpPr>
        <p:spPr>
          <a:xfrm>
            <a:off x="6343531" y="1698188"/>
            <a:ext cx="22860" cy="5636538"/>
          </a:xfrm>
          <a:prstGeom prst="roundRect">
            <a:avLst>
              <a:gd name="adj" fmla="val 114003"/>
            </a:avLst>
          </a:prstGeom>
          <a:solidFill>
            <a:srgbClr val="5C4E69"/>
          </a:solidFill>
          <a:ln/>
        </p:spPr>
        <p:txBody>
          <a:bodyPr/>
          <a:lstStyle/>
          <a:p>
            <a:endParaRPr lang="en-IN"/>
          </a:p>
        </p:txBody>
      </p:sp>
      <p:sp>
        <p:nvSpPr>
          <p:cNvPr id="7" name="Shape 4"/>
          <p:cNvSpPr/>
          <p:nvPr/>
        </p:nvSpPr>
        <p:spPr>
          <a:xfrm>
            <a:off x="6527542" y="2077522"/>
            <a:ext cx="608052" cy="22860"/>
          </a:xfrm>
          <a:prstGeom prst="roundRect">
            <a:avLst>
              <a:gd name="adj" fmla="val 114003"/>
            </a:avLst>
          </a:prstGeom>
          <a:solidFill>
            <a:srgbClr val="5C4E69"/>
          </a:solidFill>
          <a:ln/>
        </p:spPr>
        <p:txBody>
          <a:bodyPr/>
          <a:lstStyle/>
          <a:p>
            <a:endParaRPr lang="en-IN"/>
          </a:p>
        </p:txBody>
      </p:sp>
      <p:sp>
        <p:nvSpPr>
          <p:cNvPr id="8" name="Shape 5"/>
          <p:cNvSpPr/>
          <p:nvPr/>
        </p:nvSpPr>
        <p:spPr>
          <a:xfrm>
            <a:off x="6159520" y="1893570"/>
            <a:ext cx="390882" cy="390882"/>
          </a:xfrm>
          <a:prstGeom prst="roundRect">
            <a:avLst>
              <a:gd name="adj" fmla="val 6667"/>
            </a:avLst>
          </a:prstGeom>
          <a:solidFill>
            <a:srgbClr val="433550"/>
          </a:solidFill>
          <a:ln/>
        </p:spPr>
        <p:txBody>
          <a:bodyPr/>
          <a:lstStyle/>
          <a:p>
            <a:endParaRPr lang="en-IN"/>
          </a:p>
        </p:txBody>
      </p:sp>
      <p:sp>
        <p:nvSpPr>
          <p:cNvPr id="9" name="Text 6"/>
          <p:cNvSpPr/>
          <p:nvPr/>
        </p:nvSpPr>
        <p:spPr>
          <a:xfrm>
            <a:off x="6289774" y="1958697"/>
            <a:ext cx="130373" cy="260628"/>
          </a:xfrm>
          <a:prstGeom prst="rect">
            <a:avLst/>
          </a:prstGeom>
          <a:noFill/>
          <a:ln/>
        </p:spPr>
        <p:txBody>
          <a:bodyPr wrap="none" rtlCol="0" anchor="t"/>
          <a:lstStyle/>
          <a:p>
            <a:pPr marL="0" indent="0" algn="ctr">
              <a:lnSpc>
                <a:spcPts val="2052"/>
              </a:lnSpc>
              <a:buNone/>
            </a:pPr>
            <a:r>
              <a:rPr lang="en-US" sz="2052" b="1" dirty="0">
                <a:solidFill>
                  <a:srgbClr val="DAD1E6"/>
                </a:solidFill>
                <a:latin typeface="Inconsolata" pitchFamily="34" charset="0"/>
                <a:ea typeface="Inconsolata" pitchFamily="34" charset="-122"/>
                <a:cs typeface="Inconsolata" pitchFamily="34" charset="-120"/>
              </a:rPr>
              <a:t>1</a:t>
            </a:r>
            <a:endParaRPr lang="en-US" sz="2052" dirty="0"/>
          </a:p>
        </p:txBody>
      </p:sp>
      <p:sp>
        <p:nvSpPr>
          <p:cNvPr id="10" name="Text 7"/>
          <p:cNvSpPr/>
          <p:nvPr/>
        </p:nvSpPr>
        <p:spPr>
          <a:xfrm>
            <a:off x="7310437" y="1871901"/>
            <a:ext cx="2171700" cy="271463"/>
          </a:xfrm>
          <a:prstGeom prst="rect">
            <a:avLst/>
          </a:prstGeom>
          <a:noFill/>
          <a:ln/>
        </p:spPr>
        <p:txBody>
          <a:bodyPr wrap="none" rtlCol="0" anchor="t"/>
          <a:lstStyle/>
          <a:p>
            <a:pPr marL="0" indent="0" algn="l">
              <a:lnSpc>
                <a:spcPts val="2138"/>
              </a:lnSpc>
              <a:buNone/>
            </a:pPr>
            <a:r>
              <a:rPr lang="en-US" sz="1710" b="1" dirty="0">
                <a:solidFill>
                  <a:srgbClr val="DAD1E6"/>
                </a:solidFill>
                <a:latin typeface="Inconsolata" pitchFamily="34" charset="0"/>
                <a:ea typeface="Inconsolata" pitchFamily="34" charset="-122"/>
                <a:cs typeface="Inconsolata" pitchFamily="34" charset="-120"/>
              </a:rPr>
              <a:t>Modular Design</a:t>
            </a:r>
            <a:endParaRPr lang="en-US" sz="1710" dirty="0"/>
          </a:p>
        </p:txBody>
      </p:sp>
      <p:sp>
        <p:nvSpPr>
          <p:cNvPr id="11" name="Text 8"/>
          <p:cNvSpPr/>
          <p:nvPr/>
        </p:nvSpPr>
        <p:spPr>
          <a:xfrm>
            <a:off x="7310437" y="2247543"/>
            <a:ext cx="6711910" cy="555784"/>
          </a:xfrm>
          <a:prstGeom prst="rect">
            <a:avLst/>
          </a:prstGeom>
          <a:noFill/>
          <a:ln/>
        </p:spPr>
        <p:txBody>
          <a:bodyPr wrap="square" rtlCol="0" anchor="t"/>
          <a:lstStyle/>
          <a:p>
            <a:pPr marL="0" indent="0" algn="l">
              <a:lnSpc>
                <a:spcPts val="2189"/>
              </a:lnSpc>
              <a:buNone/>
            </a:pPr>
            <a:r>
              <a:rPr lang="en-US" sz="1368" dirty="0">
                <a:solidFill>
                  <a:srgbClr val="DAD1E6"/>
                </a:solidFill>
                <a:latin typeface="Fira Sans" pitchFamily="34" charset="0"/>
                <a:ea typeface="Fira Sans" pitchFamily="34" charset="-122"/>
                <a:cs typeface="Fira Sans" pitchFamily="34" charset="-120"/>
              </a:rPr>
              <a:t>Break down your infrastructure into reusable, composable modules to improve maintainability and scalability.</a:t>
            </a:r>
            <a:endParaRPr lang="en-US" sz="1368" dirty="0"/>
          </a:p>
        </p:txBody>
      </p:sp>
      <p:sp>
        <p:nvSpPr>
          <p:cNvPr id="12" name="Shape 9"/>
          <p:cNvSpPr/>
          <p:nvPr/>
        </p:nvSpPr>
        <p:spPr>
          <a:xfrm>
            <a:off x="6527542" y="3530084"/>
            <a:ext cx="608052" cy="22860"/>
          </a:xfrm>
          <a:prstGeom prst="roundRect">
            <a:avLst>
              <a:gd name="adj" fmla="val 114003"/>
            </a:avLst>
          </a:prstGeom>
          <a:solidFill>
            <a:srgbClr val="5C4E69"/>
          </a:solidFill>
          <a:ln/>
        </p:spPr>
        <p:txBody>
          <a:bodyPr/>
          <a:lstStyle/>
          <a:p>
            <a:endParaRPr lang="en-IN"/>
          </a:p>
        </p:txBody>
      </p:sp>
      <p:sp>
        <p:nvSpPr>
          <p:cNvPr id="13" name="Shape 10"/>
          <p:cNvSpPr/>
          <p:nvPr/>
        </p:nvSpPr>
        <p:spPr>
          <a:xfrm>
            <a:off x="6159520" y="3346133"/>
            <a:ext cx="390882" cy="390882"/>
          </a:xfrm>
          <a:prstGeom prst="roundRect">
            <a:avLst>
              <a:gd name="adj" fmla="val 6667"/>
            </a:avLst>
          </a:prstGeom>
          <a:solidFill>
            <a:srgbClr val="433550"/>
          </a:solidFill>
          <a:ln/>
        </p:spPr>
        <p:txBody>
          <a:bodyPr/>
          <a:lstStyle/>
          <a:p>
            <a:endParaRPr lang="en-IN"/>
          </a:p>
        </p:txBody>
      </p:sp>
      <p:sp>
        <p:nvSpPr>
          <p:cNvPr id="14" name="Text 11"/>
          <p:cNvSpPr/>
          <p:nvPr/>
        </p:nvSpPr>
        <p:spPr>
          <a:xfrm>
            <a:off x="6289774" y="3411260"/>
            <a:ext cx="130373" cy="260628"/>
          </a:xfrm>
          <a:prstGeom prst="rect">
            <a:avLst/>
          </a:prstGeom>
          <a:noFill/>
          <a:ln/>
        </p:spPr>
        <p:txBody>
          <a:bodyPr wrap="none" rtlCol="0" anchor="t"/>
          <a:lstStyle/>
          <a:p>
            <a:pPr marL="0" indent="0" algn="ctr">
              <a:lnSpc>
                <a:spcPts val="2052"/>
              </a:lnSpc>
              <a:buNone/>
            </a:pPr>
            <a:r>
              <a:rPr lang="en-US" sz="2052" b="1" dirty="0">
                <a:solidFill>
                  <a:srgbClr val="DAD1E6"/>
                </a:solidFill>
                <a:latin typeface="Inconsolata" pitchFamily="34" charset="0"/>
                <a:ea typeface="Inconsolata" pitchFamily="34" charset="-122"/>
                <a:cs typeface="Inconsolata" pitchFamily="34" charset="-120"/>
              </a:rPr>
              <a:t>2</a:t>
            </a:r>
            <a:endParaRPr lang="en-US" sz="2052" dirty="0"/>
          </a:p>
        </p:txBody>
      </p:sp>
      <p:sp>
        <p:nvSpPr>
          <p:cNvPr id="15" name="Text 12"/>
          <p:cNvSpPr/>
          <p:nvPr/>
        </p:nvSpPr>
        <p:spPr>
          <a:xfrm>
            <a:off x="7310437" y="3324463"/>
            <a:ext cx="2280404" cy="271463"/>
          </a:xfrm>
          <a:prstGeom prst="rect">
            <a:avLst/>
          </a:prstGeom>
          <a:noFill/>
          <a:ln/>
        </p:spPr>
        <p:txBody>
          <a:bodyPr wrap="none" rtlCol="0" anchor="t"/>
          <a:lstStyle/>
          <a:p>
            <a:pPr marL="0" indent="0" algn="l">
              <a:lnSpc>
                <a:spcPts val="2138"/>
              </a:lnSpc>
              <a:buNone/>
            </a:pPr>
            <a:r>
              <a:rPr lang="en-US" sz="1710" b="1" dirty="0">
                <a:solidFill>
                  <a:srgbClr val="DAD1E6"/>
                </a:solidFill>
                <a:latin typeface="Inconsolata" pitchFamily="34" charset="0"/>
                <a:ea typeface="Inconsolata" pitchFamily="34" charset="-122"/>
                <a:cs typeface="Inconsolata" pitchFamily="34" charset="-120"/>
              </a:rPr>
              <a:t>Consistent Formatting</a:t>
            </a:r>
            <a:endParaRPr lang="en-US" sz="1710" dirty="0"/>
          </a:p>
        </p:txBody>
      </p:sp>
      <p:sp>
        <p:nvSpPr>
          <p:cNvPr id="16" name="Text 13"/>
          <p:cNvSpPr/>
          <p:nvPr/>
        </p:nvSpPr>
        <p:spPr>
          <a:xfrm>
            <a:off x="7310437" y="3700105"/>
            <a:ext cx="6711910" cy="555784"/>
          </a:xfrm>
          <a:prstGeom prst="rect">
            <a:avLst/>
          </a:prstGeom>
          <a:noFill/>
          <a:ln/>
        </p:spPr>
        <p:txBody>
          <a:bodyPr wrap="square" rtlCol="0" anchor="t"/>
          <a:lstStyle/>
          <a:p>
            <a:pPr marL="0" indent="0" algn="l">
              <a:lnSpc>
                <a:spcPts val="2189"/>
              </a:lnSpc>
              <a:buNone/>
            </a:pPr>
            <a:r>
              <a:rPr lang="en-US" sz="1368" dirty="0">
                <a:solidFill>
                  <a:srgbClr val="DAD1E6"/>
                </a:solidFill>
                <a:latin typeface="Fira Sans" pitchFamily="34" charset="0"/>
                <a:ea typeface="Fira Sans" pitchFamily="34" charset="-122"/>
                <a:cs typeface="Fira Sans" pitchFamily="34" charset="-120"/>
              </a:rPr>
              <a:t>Use a consistent code style and formatting to make your Terraform configurations more readable and understandable.</a:t>
            </a:r>
            <a:endParaRPr lang="en-US" sz="1368" dirty="0"/>
          </a:p>
        </p:txBody>
      </p:sp>
      <p:sp>
        <p:nvSpPr>
          <p:cNvPr id="17" name="Shape 14"/>
          <p:cNvSpPr/>
          <p:nvPr/>
        </p:nvSpPr>
        <p:spPr>
          <a:xfrm>
            <a:off x="6527542" y="4982647"/>
            <a:ext cx="608052" cy="22860"/>
          </a:xfrm>
          <a:prstGeom prst="roundRect">
            <a:avLst>
              <a:gd name="adj" fmla="val 114003"/>
            </a:avLst>
          </a:prstGeom>
          <a:solidFill>
            <a:srgbClr val="5C4E69"/>
          </a:solidFill>
          <a:ln/>
        </p:spPr>
        <p:txBody>
          <a:bodyPr/>
          <a:lstStyle/>
          <a:p>
            <a:endParaRPr lang="en-IN"/>
          </a:p>
        </p:txBody>
      </p:sp>
      <p:sp>
        <p:nvSpPr>
          <p:cNvPr id="18" name="Shape 15"/>
          <p:cNvSpPr/>
          <p:nvPr/>
        </p:nvSpPr>
        <p:spPr>
          <a:xfrm>
            <a:off x="6159520" y="4798695"/>
            <a:ext cx="390882" cy="390882"/>
          </a:xfrm>
          <a:prstGeom prst="roundRect">
            <a:avLst>
              <a:gd name="adj" fmla="val 6667"/>
            </a:avLst>
          </a:prstGeom>
          <a:solidFill>
            <a:srgbClr val="433550"/>
          </a:solidFill>
          <a:ln/>
        </p:spPr>
        <p:txBody>
          <a:bodyPr/>
          <a:lstStyle/>
          <a:p>
            <a:endParaRPr lang="en-IN"/>
          </a:p>
        </p:txBody>
      </p:sp>
      <p:sp>
        <p:nvSpPr>
          <p:cNvPr id="19" name="Text 16"/>
          <p:cNvSpPr/>
          <p:nvPr/>
        </p:nvSpPr>
        <p:spPr>
          <a:xfrm>
            <a:off x="6289774" y="4863822"/>
            <a:ext cx="130373" cy="260628"/>
          </a:xfrm>
          <a:prstGeom prst="rect">
            <a:avLst/>
          </a:prstGeom>
          <a:noFill/>
          <a:ln/>
        </p:spPr>
        <p:txBody>
          <a:bodyPr wrap="none" rtlCol="0" anchor="t"/>
          <a:lstStyle/>
          <a:p>
            <a:pPr marL="0" indent="0" algn="ctr">
              <a:lnSpc>
                <a:spcPts val="2052"/>
              </a:lnSpc>
              <a:buNone/>
            </a:pPr>
            <a:r>
              <a:rPr lang="en-US" sz="2052" b="1" dirty="0">
                <a:solidFill>
                  <a:srgbClr val="DAD1E6"/>
                </a:solidFill>
                <a:latin typeface="Inconsolata" pitchFamily="34" charset="0"/>
                <a:ea typeface="Inconsolata" pitchFamily="34" charset="-122"/>
                <a:cs typeface="Inconsolata" pitchFamily="34" charset="-120"/>
              </a:rPr>
              <a:t>3</a:t>
            </a:r>
            <a:endParaRPr lang="en-US" sz="2052" dirty="0"/>
          </a:p>
        </p:txBody>
      </p:sp>
      <p:sp>
        <p:nvSpPr>
          <p:cNvPr id="20" name="Text 17"/>
          <p:cNvSpPr/>
          <p:nvPr/>
        </p:nvSpPr>
        <p:spPr>
          <a:xfrm>
            <a:off x="7310437" y="4777026"/>
            <a:ext cx="2714744" cy="271463"/>
          </a:xfrm>
          <a:prstGeom prst="rect">
            <a:avLst/>
          </a:prstGeom>
          <a:noFill/>
          <a:ln/>
        </p:spPr>
        <p:txBody>
          <a:bodyPr wrap="none" rtlCol="0" anchor="t"/>
          <a:lstStyle/>
          <a:p>
            <a:pPr marL="0" indent="0" algn="l">
              <a:lnSpc>
                <a:spcPts val="2138"/>
              </a:lnSpc>
              <a:buNone/>
            </a:pPr>
            <a:r>
              <a:rPr lang="en-US" sz="1710" b="1" dirty="0">
                <a:solidFill>
                  <a:srgbClr val="DAD1E6"/>
                </a:solidFill>
                <a:latin typeface="Inconsolata" pitchFamily="34" charset="0"/>
                <a:ea typeface="Inconsolata" pitchFamily="34" charset="-122"/>
                <a:cs typeface="Inconsolata" pitchFamily="34" charset="-120"/>
              </a:rPr>
              <a:t>Sensitive Data Management</a:t>
            </a:r>
            <a:endParaRPr lang="en-US" sz="1710" dirty="0"/>
          </a:p>
        </p:txBody>
      </p:sp>
      <p:sp>
        <p:nvSpPr>
          <p:cNvPr id="21" name="Text 18"/>
          <p:cNvSpPr/>
          <p:nvPr/>
        </p:nvSpPr>
        <p:spPr>
          <a:xfrm>
            <a:off x="7310437" y="5152668"/>
            <a:ext cx="6711910" cy="555784"/>
          </a:xfrm>
          <a:prstGeom prst="rect">
            <a:avLst/>
          </a:prstGeom>
          <a:noFill/>
          <a:ln/>
        </p:spPr>
        <p:txBody>
          <a:bodyPr wrap="square" rtlCol="0" anchor="t"/>
          <a:lstStyle/>
          <a:p>
            <a:pPr marL="0" indent="0" algn="l">
              <a:lnSpc>
                <a:spcPts val="2189"/>
              </a:lnSpc>
              <a:buNone/>
            </a:pPr>
            <a:r>
              <a:rPr lang="en-US" sz="1368" dirty="0">
                <a:solidFill>
                  <a:srgbClr val="DAD1E6"/>
                </a:solidFill>
                <a:latin typeface="Fira Sans" pitchFamily="34" charset="0"/>
                <a:ea typeface="Fira Sans" pitchFamily="34" charset="-122"/>
                <a:cs typeface="Fira Sans" pitchFamily="34" charset="-120"/>
              </a:rPr>
              <a:t>Store sensitive data, like API keys and passwords, in secure environments like HashiCorp Vault or AWS Secrets Manager.</a:t>
            </a:r>
            <a:endParaRPr lang="en-US" sz="1368" dirty="0"/>
          </a:p>
        </p:txBody>
      </p:sp>
      <p:sp>
        <p:nvSpPr>
          <p:cNvPr id="22" name="Shape 19"/>
          <p:cNvSpPr/>
          <p:nvPr/>
        </p:nvSpPr>
        <p:spPr>
          <a:xfrm>
            <a:off x="6527542" y="6435209"/>
            <a:ext cx="608052" cy="22860"/>
          </a:xfrm>
          <a:prstGeom prst="roundRect">
            <a:avLst>
              <a:gd name="adj" fmla="val 114003"/>
            </a:avLst>
          </a:prstGeom>
          <a:solidFill>
            <a:srgbClr val="5C4E69"/>
          </a:solidFill>
          <a:ln/>
        </p:spPr>
        <p:txBody>
          <a:bodyPr/>
          <a:lstStyle/>
          <a:p>
            <a:endParaRPr lang="en-IN"/>
          </a:p>
        </p:txBody>
      </p:sp>
      <p:sp>
        <p:nvSpPr>
          <p:cNvPr id="23" name="Shape 20"/>
          <p:cNvSpPr/>
          <p:nvPr/>
        </p:nvSpPr>
        <p:spPr>
          <a:xfrm>
            <a:off x="6159520" y="6251258"/>
            <a:ext cx="390882" cy="390882"/>
          </a:xfrm>
          <a:prstGeom prst="roundRect">
            <a:avLst>
              <a:gd name="adj" fmla="val 6667"/>
            </a:avLst>
          </a:prstGeom>
          <a:solidFill>
            <a:srgbClr val="433550"/>
          </a:solidFill>
          <a:ln/>
        </p:spPr>
        <p:txBody>
          <a:bodyPr/>
          <a:lstStyle/>
          <a:p>
            <a:endParaRPr lang="en-IN"/>
          </a:p>
        </p:txBody>
      </p:sp>
      <p:sp>
        <p:nvSpPr>
          <p:cNvPr id="24" name="Text 21"/>
          <p:cNvSpPr/>
          <p:nvPr/>
        </p:nvSpPr>
        <p:spPr>
          <a:xfrm>
            <a:off x="6289774" y="6316385"/>
            <a:ext cx="130373" cy="260628"/>
          </a:xfrm>
          <a:prstGeom prst="rect">
            <a:avLst/>
          </a:prstGeom>
          <a:noFill/>
          <a:ln/>
        </p:spPr>
        <p:txBody>
          <a:bodyPr wrap="none" rtlCol="0" anchor="t"/>
          <a:lstStyle/>
          <a:p>
            <a:pPr marL="0" indent="0" algn="ctr">
              <a:lnSpc>
                <a:spcPts val="2052"/>
              </a:lnSpc>
              <a:buNone/>
            </a:pPr>
            <a:r>
              <a:rPr lang="en-US" sz="2052" b="1" dirty="0">
                <a:solidFill>
                  <a:srgbClr val="DAD1E6"/>
                </a:solidFill>
                <a:latin typeface="Inconsolata" pitchFamily="34" charset="0"/>
                <a:ea typeface="Inconsolata" pitchFamily="34" charset="-122"/>
                <a:cs typeface="Inconsolata" pitchFamily="34" charset="-120"/>
              </a:rPr>
              <a:t>4</a:t>
            </a:r>
            <a:endParaRPr lang="en-US" sz="2052" dirty="0"/>
          </a:p>
        </p:txBody>
      </p:sp>
      <p:sp>
        <p:nvSpPr>
          <p:cNvPr id="25" name="Text 22"/>
          <p:cNvSpPr/>
          <p:nvPr/>
        </p:nvSpPr>
        <p:spPr>
          <a:xfrm>
            <a:off x="7310437" y="6229588"/>
            <a:ext cx="2171700" cy="271463"/>
          </a:xfrm>
          <a:prstGeom prst="rect">
            <a:avLst/>
          </a:prstGeom>
          <a:noFill/>
          <a:ln/>
        </p:spPr>
        <p:txBody>
          <a:bodyPr wrap="none" rtlCol="0" anchor="t"/>
          <a:lstStyle/>
          <a:p>
            <a:pPr marL="0" indent="0" algn="l">
              <a:lnSpc>
                <a:spcPts val="2138"/>
              </a:lnSpc>
              <a:buNone/>
            </a:pPr>
            <a:r>
              <a:rPr lang="en-US" sz="1710" b="1" dirty="0">
                <a:solidFill>
                  <a:srgbClr val="DAD1E6"/>
                </a:solidFill>
                <a:latin typeface="Inconsolata" pitchFamily="34" charset="0"/>
                <a:ea typeface="Inconsolata" pitchFamily="34" charset="-122"/>
                <a:cs typeface="Inconsolata" pitchFamily="34" charset="-120"/>
              </a:rPr>
              <a:t>Automated Testing</a:t>
            </a:r>
            <a:endParaRPr lang="en-US" sz="1710" dirty="0"/>
          </a:p>
        </p:txBody>
      </p:sp>
      <p:sp>
        <p:nvSpPr>
          <p:cNvPr id="26" name="Text 23"/>
          <p:cNvSpPr/>
          <p:nvPr/>
        </p:nvSpPr>
        <p:spPr>
          <a:xfrm>
            <a:off x="7310437" y="6605230"/>
            <a:ext cx="6711910" cy="555784"/>
          </a:xfrm>
          <a:prstGeom prst="rect">
            <a:avLst/>
          </a:prstGeom>
          <a:noFill/>
          <a:ln/>
        </p:spPr>
        <p:txBody>
          <a:bodyPr wrap="square" rtlCol="0" anchor="t"/>
          <a:lstStyle/>
          <a:p>
            <a:pPr marL="0" indent="0" algn="l">
              <a:lnSpc>
                <a:spcPts val="2189"/>
              </a:lnSpc>
              <a:buNone/>
            </a:pPr>
            <a:r>
              <a:rPr lang="en-US" sz="1368" dirty="0">
                <a:solidFill>
                  <a:srgbClr val="DAD1E6"/>
                </a:solidFill>
                <a:latin typeface="Fira Sans" pitchFamily="34" charset="0"/>
                <a:ea typeface="Fira Sans" pitchFamily="34" charset="-122"/>
                <a:cs typeface="Fira Sans" pitchFamily="34" charset="-120"/>
              </a:rPr>
              <a:t>Implement automated testing, such as unit tests and integration tests, to ensure the reliability of your Terraform configurations.</a:t>
            </a:r>
            <a:endParaRPr lang="en-US" sz="136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793790" y="1591179"/>
            <a:ext cx="7087195" cy="708779"/>
          </a:xfrm>
          <a:prstGeom prst="rect">
            <a:avLst/>
          </a:prstGeom>
          <a:noFill/>
          <a:ln/>
        </p:spPr>
        <p:txBody>
          <a:bodyPr wrap="none" rtlCol="0" anchor="t"/>
          <a:lstStyle/>
          <a:p>
            <a:pPr marL="0" indent="0">
              <a:lnSpc>
                <a:spcPts val="5581"/>
              </a:lnSpc>
              <a:buNone/>
            </a:pPr>
            <a:r>
              <a:rPr lang="en-US" sz="4465" b="1" dirty="0">
                <a:solidFill>
                  <a:srgbClr val="F94CAF"/>
                </a:solidFill>
                <a:latin typeface="Inconsolata" pitchFamily="34" charset="0"/>
                <a:ea typeface="Inconsolata" pitchFamily="34" charset="-122"/>
                <a:cs typeface="Inconsolata" pitchFamily="34" charset="-120"/>
              </a:rPr>
              <a:t>What is Terraform?</a:t>
            </a:r>
            <a:endParaRPr lang="en-US" sz="4465" dirty="0"/>
          </a:p>
        </p:txBody>
      </p:sp>
      <p:sp>
        <p:nvSpPr>
          <p:cNvPr id="6" name="Text 4"/>
          <p:cNvSpPr/>
          <p:nvPr/>
        </p:nvSpPr>
        <p:spPr>
          <a:xfrm>
            <a:off x="633770" y="4461810"/>
            <a:ext cx="13139380" cy="3196290"/>
          </a:xfrm>
          <a:prstGeom prst="rect">
            <a:avLst/>
          </a:prstGeom>
          <a:noFill/>
          <a:ln/>
        </p:spPr>
        <p:txBody>
          <a:bodyPr wrap="square" rtlCol="0" anchor="t"/>
          <a:lstStyle/>
          <a:p>
            <a:pPr algn="just">
              <a:lnSpc>
                <a:spcPct val="150000"/>
              </a:lnSpc>
            </a:pPr>
            <a:r>
              <a:rPr lang="en-US" sz="2000" dirty="0">
                <a:solidFill>
                  <a:srgbClr val="DAD1E6"/>
                </a:solidFill>
                <a:latin typeface="Fira Sans" pitchFamily="34" charset="0"/>
                <a:ea typeface="Fira Sans" pitchFamily="34" charset="-122"/>
                <a:cs typeface="Fira Sans" pitchFamily="34" charset="-120"/>
              </a:rPr>
              <a:t>HashiCorp Terraform is an infrastructure as code tool that lets you define both cloud and on-prem resources in human-readable configuration files that you can version, reuse, and share. You can then use a consistent workflow to provision and manage all of your infrastructure throughout its lifecycle. Terraform can manage low-level components like compute, storage, and networking resources, as well as high-level components like DNS entries and SaaS features</a:t>
            </a:r>
            <a:endParaRPr lang="en-US" sz="2000" dirty="0"/>
          </a:p>
        </p:txBody>
      </p:sp>
      <p:pic>
        <p:nvPicPr>
          <p:cNvPr id="16" name="Picture 15" descr="A purple and black cube&#10;&#10;Description automatically generated">
            <a:extLst>
              <a:ext uri="{FF2B5EF4-FFF2-40B4-BE49-F238E27FC236}">
                <a16:creationId xmlns:a16="http://schemas.microsoft.com/office/drawing/2014/main" id="{0257B852-5774-B104-80D3-DFFFE9B8C01D}"/>
              </a:ext>
            </a:extLst>
          </p:cNvPr>
          <p:cNvPicPr>
            <a:picLocks noChangeAspect="1"/>
          </p:cNvPicPr>
          <p:nvPr/>
        </p:nvPicPr>
        <p:blipFill>
          <a:blip r:embed="rId3"/>
          <a:stretch>
            <a:fillRect/>
          </a:stretch>
        </p:blipFill>
        <p:spPr>
          <a:xfrm>
            <a:off x="8674775" y="833675"/>
            <a:ext cx="2590370" cy="2934116"/>
          </a:xfrm>
          <a:prstGeom prst="rect">
            <a:avLst/>
          </a:prstGeom>
        </p:spPr>
      </p:pic>
    </p:spTree>
    <p:extLst>
      <p:ext uri="{BB962C8B-B14F-4D97-AF65-F5344CB8AC3E}">
        <p14:creationId xmlns:p14="http://schemas.microsoft.com/office/powerpoint/2010/main" val="64638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793790" y="1591179"/>
            <a:ext cx="7087195" cy="708779"/>
          </a:xfrm>
          <a:prstGeom prst="rect">
            <a:avLst/>
          </a:prstGeom>
          <a:noFill/>
          <a:ln/>
        </p:spPr>
        <p:txBody>
          <a:bodyPr wrap="none" rtlCol="0" anchor="t"/>
          <a:lstStyle/>
          <a:p>
            <a:pPr marL="0" indent="0">
              <a:lnSpc>
                <a:spcPts val="5581"/>
              </a:lnSpc>
              <a:buNone/>
            </a:pPr>
            <a:r>
              <a:rPr lang="en-US" sz="4465" b="1" dirty="0">
                <a:solidFill>
                  <a:srgbClr val="F94CAF"/>
                </a:solidFill>
                <a:latin typeface="Inconsolata" pitchFamily="34" charset="0"/>
                <a:ea typeface="Inconsolata" pitchFamily="34" charset="-122"/>
                <a:cs typeface="Inconsolata" pitchFamily="34" charset="-120"/>
              </a:rPr>
              <a:t>Why is Terraform?</a:t>
            </a:r>
            <a:endParaRPr lang="en-US" sz="4465" dirty="0"/>
          </a:p>
        </p:txBody>
      </p:sp>
      <p:sp>
        <p:nvSpPr>
          <p:cNvPr id="6" name="Text 4"/>
          <p:cNvSpPr/>
          <p:nvPr/>
        </p:nvSpPr>
        <p:spPr>
          <a:xfrm>
            <a:off x="633770" y="4461810"/>
            <a:ext cx="13139380" cy="3196290"/>
          </a:xfrm>
          <a:prstGeom prst="rect">
            <a:avLst/>
          </a:prstGeom>
          <a:noFill/>
          <a:ln/>
        </p:spPr>
        <p:txBody>
          <a:bodyPr wrap="square" rtlCol="0" anchor="t"/>
          <a:lstStyle/>
          <a:p>
            <a:pPr marL="342900" indent="-342900" algn="just">
              <a:lnSpc>
                <a:spcPct val="150000"/>
              </a:lnSpc>
              <a:buFont typeface="Arial" panose="020B0604020202020204" pitchFamily="34" charset="0"/>
              <a:buChar char="•"/>
            </a:pPr>
            <a:r>
              <a:rPr lang="en-US" sz="2000" dirty="0">
                <a:solidFill>
                  <a:srgbClr val="DAD1E6"/>
                </a:solidFill>
                <a:latin typeface="Fira Sans" pitchFamily="34" charset="0"/>
                <a:ea typeface="Fira Sans" pitchFamily="34" charset="-122"/>
                <a:cs typeface="Fira Sans" pitchFamily="34" charset="-120"/>
              </a:rPr>
              <a:t>It Automate and Manages the infrastructure.</a:t>
            </a:r>
          </a:p>
          <a:p>
            <a:pPr marL="342900" indent="-342900" algn="just">
              <a:lnSpc>
                <a:spcPct val="150000"/>
              </a:lnSpc>
              <a:buFont typeface="Arial" panose="020B0604020202020204" pitchFamily="34" charset="0"/>
              <a:buChar char="•"/>
            </a:pPr>
            <a:r>
              <a:rPr lang="en-US" sz="2000" dirty="0">
                <a:solidFill>
                  <a:srgbClr val="DAD1E6"/>
                </a:solidFill>
                <a:latin typeface="Fira Sans" pitchFamily="34" charset="0"/>
                <a:ea typeface="Fira Sans" pitchFamily="34" charset="-122"/>
                <a:cs typeface="Fira Sans" pitchFamily="34" charset="-120"/>
              </a:rPr>
              <a:t>It Manages the Platform.</a:t>
            </a:r>
          </a:p>
          <a:p>
            <a:pPr marL="342900" indent="-342900" algn="just">
              <a:lnSpc>
                <a:spcPct val="150000"/>
              </a:lnSpc>
              <a:buFont typeface="Arial" panose="020B0604020202020204" pitchFamily="34" charset="0"/>
              <a:buChar char="•"/>
            </a:pPr>
            <a:r>
              <a:rPr lang="en-US" sz="2000" dirty="0">
                <a:solidFill>
                  <a:srgbClr val="DAD1E6"/>
                </a:solidFill>
                <a:latin typeface="Fira Sans" pitchFamily="34" charset="0"/>
                <a:ea typeface="Fira Sans" pitchFamily="34" charset="-122"/>
                <a:cs typeface="Fira Sans" pitchFamily="34" charset="-120"/>
              </a:rPr>
              <a:t>Also Services running in it.</a:t>
            </a:r>
            <a:endParaRPr lang="en-US" sz="2000" dirty="0"/>
          </a:p>
        </p:txBody>
      </p:sp>
      <p:pic>
        <p:nvPicPr>
          <p:cNvPr id="16" name="Picture 15" descr="A purple and black cube&#10;&#10;Description automatically generated">
            <a:extLst>
              <a:ext uri="{FF2B5EF4-FFF2-40B4-BE49-F238E27FC236}">
                <a16:creationId xmlns:a16="http://schemas.microsoft.com/office/drawing/2014/main" id="{0257B852-5774-B104-80D3-DFFFE9B8C01D}"/>
              </a:ext>
            </a:extLst>
          </p:cNvPr>
          <p:cNvPicPr>
            <a:picLocks noChangeAspect="1"/>
          </p:cNvPicPr>
          <p:nvPr/>
        </p:nvPicPr>
        <p:blipFill>
          <a:blip r:embed="rId3"/>
          <a:stretch>
            <a:fillRect/>
          </a:stretch>
        </p:blipFill>
        <p:spPr>
          <a:xfrm>
            <a:off x="8674775" y="833675"/>
            <a:ext cx="2590370" cy="2934116"/>
          </a:xfrm>
          <a:prstGeom prst="rect">
            <a:avLst/>
          </a:prstGeom>
        </p:spPr>
      </p:pic>
    </p:spTree>
    <p:extLst>
      <p:ext uri="{BB962C8B-B14F-4D97-AF65-F5344CB8AC3E}">
        <p14:creationId xmlns:p14="http://schemas.microsoft.com/office/powerpoint/2010/main" val="3535188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793790" y="2177058"/>
            <a:ext cx="7087195" cy="708779"/>
          </a:xfrm>
          <a:prstGeom prst="rect">
            <a:avLst/>
          </a:prstGeom>
          <a:noFill/>
          <a:ln/>
        </p:spPr>
        <p:txBody>
          <a:bodyPr wrap="none" rtlCol="0" anchor="t"/>
          <a:lstStyle/>
          <a:p>
            <a:pPr marL="0" indent="0">
              <a:lnSpc>
                <a:spcPts val="5581"/>
              </a:lnSpc>
              <a:buNone/>
            </a:pPr>
            <a:r>
              <a:rPr lang="en-US" sz="4465" b="1" dirty="0">
                <a:solidFill>
                  <a:srgbClr val="F94CAF"/>
                </a:solidFill>
                <a:latin typeface="Inconsolata" pitchFamily="34" charset="0"/>
                <a:ea typeface="Inconsolata" pitchFamily="34" charset="-122"/>
                <a:cs typeface="Inconsolata" pitchFamily="34" charset="-120"/>
              </a:rPr>
              <a:t>Key Features of Terraform</a:t>
            </a:r>
            <a:endParaRPr lang="en-US" sz="4465" dirty="0"/>
          </a:p>
        </p:txBody>
      </p:sp>
      <p:sp>
        <p:nvSpPr>
          <p:cNvPr id="5" name="Text 3"/>
          <p:cNvSpPr/>
          <p:nvPr/>
        </p:nvSpPr>
        <p:spPr>
          <a:xfrm>
            <a:off x="793790" y="3452813"/>
            <a:ext cx="2835235" cy="354330"/>
          </a:xfrm>
          <a:prstGeom prst="rect">
            <a:avLst/>
          </a:prstGeom>
          <a:noFill/>
          <a:ln/>
        </p:spPr>
        <p:txBody>
          <a:bodyPr wrap="none" rtlCol="0" anchor="t"/>
          <a:lstStyle/>
          <a:p>
            <a:pPr marL="0" indent="0">
              <a:lnSpc>
                <a:spcPts val="2791"/>
              </a:lnSpc>
              <a:buNone/>
            </a:pPr>
            <a:r>
              <a:rPr lang="en-US" sz="2233" b="1" dirty="0">
                <a:solidFill>
                  <a:srgbClr val="F94CAF"/>
                </a:solidFill>
                <a:latin typeface="Inconsolata" pitchFamily="34" charset="0"/>
                <a:ea typeface="Inconsolata" pitchFamily="34" charset="-122"/>
                <a:cs typeface="Inconsolata" pitchFamily="34" charset="-120"/>
              </a:rPr>
              <a:t>Declarative Syntax</a:t>
            </a:r>
            <a:endParaRPr lang="en-US" sz="2233" dirty="0"/>
          </a:p>
        </p:txBody>
      </p:sp>
      <p:sp>
        <p:nvSpPr>
          <p:cNvPr id="6" name="Text 4"/>
          <p:cNvSpPr/>
          <p:nvPr/>
        </p:nvSpPr>
        <p:spPr>
          <a:xfrm>
            <a:off x="793790" y="4033957"/>
            <a:ext cx="3978116" cy="1451610"/>
          </a:xfrm>
          <a:prstGeom prst="rect">
            <a:avLst/>
          </a:prstGeom>
          <a:noFill/>
          <a:ln/>
        </p:spPr>
        <p:txBody>
          <a:bodyPr wrap="square" rtlCol="0" anchor="t"/>
          <a:lstStyle/>
          <a:p>
            <a:pPr marL="0" indent="0">
              <a:lnSpc>
                <a:spcPts val="2858"/>
              </a:lnSpc>
              <a:buNone/>
            </a:pPr>
            <a:r>
              <a:rPr lang="en-US" sz="1786" dirty="0">
                <a:solidFill>
                  <a:srgbClr val="DAD1E6"/>
                </a:solidFill>
                <a:latin typeface="Fira Sans" pitchFamily="34" charset="0"/>
                <a:ea typeface="Fira Sans" pitchFamily="34" charset="-122"/>
                <a:cs typeface="Fira Sans" pitchFamily="34" charset="-120"/>
              </a:rPr>
              <a:t>Terraform uses a declarative language to define infrastructure, making it easier to read, understand, and version control.</a:t>
            </a:r>
            <a:endParaRPr lang="en-US" sz="1786" dirty="0"/>
          </a:p>
        </p:txBody>
      </p:sp>
      <p:sp>
        <p:nvSpPr>
          <p:cNvPr id="7" name="Text 5"/>
          <p:cNvSpPr/>
          <p:nvPr/>
        </p:nvSpPr>
        <p:spPr>
          <a:xfrm>
            <a:off x="5332928" y="3452813"/>
            <a:ext cx="2835235" cy="354330"/>
          </a:xfrm>
          <a:prstGeom prst="rect">
            <a:avLst/>
          </a:prstGeom>
          <a:noFill/>
          <a:ln/>
        </p:spPr>
        <p:txBody>
          <a:bodyPr wrap="none" rtlCol="0" anchor="t"/>
          <a:lstStyle/>
          <a:p>
            <a:pPr marL="0" indent="0">
              <a:lnSpc>
                <a:spcPts val="2791"/>
              </a:lnSpc>
              <a:buNone/>
            </a:pPr>
            <a:r>
              <a:rPr lang="en-US" sz="2233" b="1" dirty="0">
                <a:solidFill>
                  <a:srgbClr val="F94CAF"/>
                </a:solidFill>
                <a:latin typeface="Inconsolata" pitchFamily="34" charset="0"/>
                <a:ea typeface="Inconsolata" pitchFamily="34" charset="-122"/>
                <a:cs typeface="Inconsolata" pitchFamily="34" charset="-120"/>
              </a:rPr>
              <a:t>Multi-Cloud Support</a:t>
            </a:r>
            <a:endParaRPr lang="en-US" sz="2233" dirty="0"/>
          </a:p>
        </p:txBody>
      </p:sp>
      <p:sp>
        <p:nvSpPr>
          <p:cNvPr id="8" name="Text 6"/>
          <p:cNvSpPr/>
          <p:nvPr/>
        </p:nvSpPr>
        <p:spPr>
          <a:xfrm>
            <a:off x="5332928" y="4033957"/>
            <a:ext cx="3978116" cy="1814513"/>
          </a:xfrm>
          <a:prstGeom prst="rect">
            <a:avLst/>
          </a:prstGeom>
          <a:noFill/>
          <a:ln/>
        </p:spPr>
        <p:txBody>
          <a:bodyPr wrap="square" rtlCol="0" anchor="t"/>
          <a:lstStyle/>
          <a:p>
            <a:pPr marL="0" indent="0">
              <a:lnSpc>
                <a:spcPts val="2858"/>
              </a:lnSpc>
              <a:buNone/>
            </a:pPr>
            <a:r>
              <a:rPr lang="en-US" sz="1786" dirty="0">
                <a:solidFill>
                  <a:srgbClr val="DAD1E6"/>
                </a:solidFill>
                <a:latin typeface="Fira Sans" pitchFamily="34" charset="0"/>
                <a:ea typeface="Fira Sans" pitchFamily="34" charset="-122"/>
                <a:cs typeface="Fira Sans" pitchFamily="34" charset="-120"/>
              </a:rPr>
              <a:t>Terraform supports a wide range of cloud providers, including AWS, Azure, GCP, and more, allowing for seamless infrastructure management across platforms.</a:t>
            </a:r>
            <a:endParaRPr lang="en-US" sz="1786" dirty="0"/>
          </a:p>
        </p:txBody>
      </p:sp>
      <p:sp>
        <p:nvSpPr>
          <p:cNvPr id="9" name="Text 7"/>
          <p:cNvSpPr/>
          <p:nvPr/>
        </p:nvSpPr>
        <p:spPr>
          <a:xfrm>
            <a:off x="9872067" y="3452813"/>
            <a:ext cx="2835235" cy="354330"/>
          </a:xfrm>
          <a:prstGeom prst="rect">
            <a:avLst/>
          </a:prstGeom>
          <a:noFill/>
          <a:ln/>
        </p:spPr>
        <p:txBody>
          <a:bodyPr wrap="none" rtlCol="0" anchor="t"/>
          <a:lstStyle/>
          <a:p>
            <a:pPr marL="0" indent="0">
              <a:lnSpc>
                <a:spcPts val="2791"/>
              </a:lnSpc>
              <a:buNone/>
            </a:pPr>
            <a:r>
              <a:rPr lang="en-US" sz="2233" b="1" dirty="0">
                <a:solidFill>
                  <a:srgbClr val="F94CAF"/>
                </a:solidFill>
                <a:latin typeface="Inconsolata" pitchFamily="34" charset="0"/>
                <a:ea typeface="Inconsolata" pitchFamily="34" charset="-122"/>
                <a:cs typeface="Inconsolata" pitchFamily="34" charset="-120"/>
              </a:rPr>
              <a:t>Modular Design</a:t>
            </a:r>
            <a:endParaRPr lang="en-US" sz="2233" dirty="0"/>
          </a:p>
        </p:txBody>
      </p:sp>
      <p:sp>
        <p:nvSpPr>
          <p:cNvPr id="10" name="Text 8"/>
          <p:cNvSpPr/>
          <p:nvPr/>
        </p:nvSpPr>
        <p:spPr>
          <a:xfrm>
            <a:off x="9872067" y="4033957"/>
            <a:ext cx="3978116" cy="1814513"/>
          </a:xfrm>
          <a:prstGeom prst="rect">
            <a:avLst/>
          </a:prstGeom>
          <a:noFill/>
          <a:ln/>
        </p:spPr>
        <p:txBody>
          <a:bodyPr wrap="square" rtlCol="0" anchor="t"/>
          <a:lstStyle/>
          <a:p>
            <a:pPr marL="0" indent="0">
              <a:lnSpc>
                <a:spcPts val="2858"/>
              </a:lnSpc>
              <a:buNone/>
            </a:pPr>
            <a:r>
              <a:rPr lang="en-US" sz="1786" dirty="0">
                <a:solidFill>
                  <a:srgbClr val="DAD1E6"/>
                </a:solidFill>
                <a:latin typeface="Fira Sans" pitchFamily="34" charset="0"/>
                <a:ea typeface="Fira Sans" pitchFamily="34" charset="-122"/>
                <a:cs typeface="Fira Sans" pitchFamily="34" charset="-120"/>
              </a:rPr>
              <a:t>Terraform's modular architecture enables the creation of reusable, maintainable infrastructure components that can be easily shared and updated.</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19852" y="1379577"/>
            <a:ext cx="7197566" cy="642699"/>
          </a:xfrm>
          <a:prstGeom prst="rect">
            <a:avLst/>
          </a:prstGeom>
          <a:noFill/>
          <a:ln/>
        </p:spPr>
        <p:txBody>
          <a:bodyPr wrap="none" rtlCol="0" anchor="t"/>
          <a:lstStyle/>
          <a:p>
            <a:pPr marL="0" indent="0">
              <a:lnSpc>
                <a:spcPts val="5061"/>
              </a:lnSpc>
              <a:buNone/>
            </a:pPr>
            <a:r>
              <a:rPr lang="en-US" sz="4049" b="1" dirty="0">
                <a:solidFill>
                  <a:srgbClr val="F94CAF"/>
                </a:solidFill>
                <a:latin typeface="Inconsolata" pitchFamily="34" charset="0"/>
                <a:ea typeface="Inconsolata" pitchFamily="34" charset="-122"/>
                <a:cs typeface="Inconsolata" pitchFamily="34" charset="-120"/>
              </a:rPr>
              <a:t>Infrastructure as Code (IaC)</a:t>
            </a:r>
            <a:endParaRPr lang="en-US" sz="4049" dirty="0"/>
          </a:p>
        </p:txBody>
      </p:sp>
      <p:sp>
        <p:nvSpPr>
          <p:cNvPr id="6" name="Shape 3"/>
          <p:cNvSpPr/>
          <p:nvPr/>
        </p:nvSpPr>
        <p:spPr>
          <a:xfrm>
            <a:off x="719852" y="2562106"/>
            <a:ext cx="462796" cy="462796"/>
          </a:xfrm>
          <a:prstGeom prst="roundRect">
            <a:avLst>
              <a:gd name="adj" fmla="val 6667"/>
            </a:avLst>
          </a:prstGeom>
          <a:solidFill>
            <a:srgbClr val="433550"/>
          </a:solidFill>
          <a:ln/>
        </p:spPr>
        <p:txBody>
          <a:bodyPr/>
          <a:lstStyle/>
          <a:p>
            <a:endParaRPr lang="en-IN"/>
          </a:p>
        </p:txBody>
      </p:sp>
      <p:sp>
        <p:nvSpPr>
          <p:cNvPr id="7" name="Text 4"/>
          <p:cNvSpPr/>
          <p:nvPr/>
        </p:nvSpPr>
        <p:spPr>
          <a:xfrm>
            <a:off x="874157" y="2639258"/>
            <a:ext cx="154186" cy="308491"/>
          </a:xfrm>
          <a:prstGeom prst="rect">
            <a:avLst/>
          </a:prstGeom>
          <a:noFill/>
          <a:ln/>
        </p:spPr>
        <p:txBody>
          <a:bodyPr wrap="none" rtlCol="0" anchor="t"/>
          <a:lstStyle/>
          <a:p>
            <a:pPr marL="0" indent="0" algn="ctr">
              <a:lnSpc>
                <a:spcPts val="2429"/>
              </a:lnSpc>
              <a:buNone/>
            </a:pPr>
            <a:r>
              <a:rPr lang="en-US" sz="2429" b="1" dirty="0">
                <a:solidFill>
                  <a:srgbClr val="DAD1E6"/>
                </a:solidFill>
                <a:latin typeface="Inconsolata" pitchFamily="34" charset="0"/>
                <a:ea typeface="Inconsolata" pitchFamily="34" charset="-122"/>
                <a:cs typeface="Inconsolata" pitchFamily="34" charset="-120"/>
              </a:rPr>
              <a:t>1</a:t>
            </a:r>
            <a:endParaRPr lang="en-US" sz="2429" dirty="0"/>
          </a:p>
        </p:txBody>
      </p:sp>
      <p:sp>
        <p:nvSpPr>
          <p:cNvPr id="8" name="Text 5"/>
          <p:cNvSpPr/>
          <p:nvPr/>
        </p:nvSpPr>
        <p:spPr>
          <a:xfrm>
            <a:off x="1388269" y="2562106"/>
            <a:ext cx="2571036" cy="321231"/>
          </a:xfrm>
          <a:prstGeom prst="rect">
            <a:avLst/>
          </a:prstGeom>
          <a:noFill/>
          <a:ln/>
        </p:spPr>
        <p:txBody>
          <a:bodyPr wrap="none" rtlCol="0" anchor="t"/>
          <a:lstStyle/>
          <a:p>
            <a:pPr marL="0" indent="0">
              <a:lnSpc>
                <a:spcPts val="2531"/>
              </a:lnSpc>
              <a:buNone/>
            </a:pPr>
            <a:r>
              <a:rPr lang="en-US" sz="2024" b="1" dirty="0">
                <a:solidFill>
                  <a:srgbClr val="DAD1E6"/>
                </a:solidFill>
                <a:latin typeface="Inconsolata" pitchFamily="34" charset="0"/>
                <a:ea typeface="Inconsolata" pitchFamily="34" charset="-122"/>
                <a:cs typeface="Inconsolata" pitchFamily="34" charset="-120"/>
              </a:rPr>
              <a:t>Repeatability</a:t>
            </a:r>
            <a:endParaRPr lang="en-US" sz="2024" dirty="0"/>
          </a:p>
        </p:txBody>
      </p:sp>
      <p:sp>
        <p:nvSpPr>
          <p:cNvPr id="9" name="Text 6"/>
          <p:cNvSpPr/>
          <p:nvPr/>
        </p:nvSpPr>
        <p:spPr>
          <a:xfrm>
            <a:off x="1388269" y="3006685"/>
            <a:ext cx="3080980" cy="1316355"/>
          </a:xfrm>
          <a:prstGeom prst="rect">
            <a:avLst/>
          </a:prstGeom>
          <a:noFill/>
          <a:ln/>
        </p:spPr>
        <p:txBody>
          <a:bodyPr wrap="square" rtlCol="0" anchor="t"/>
          <a:lstStyle/>
          <a:p>
            <a:pPr marL="0" indent="0">
              <a:lnSpc>
                <a:spcPts val="2591"/>
              </a:lnSpc>
              <a:buNone/>
            </a:pPr>
            <a:r>
              <a:rPr lang="en-US" sz="1620" dirty="0">
                <a:solidFill>
                  <a:srgbClr val="DAD1E6"/>
                </a:solidFill>
                <a:latin typeface="Fira Sans" pitchFamily="34" charset="0"/>
                <a:ea typeface="Fira Sans" pitchFamily="34" charset="-122"/>
                <a:cs typeface="Fira Sans" pitchFamily="34" charset="-120"/>
              </a:rPr>
              <a:t>IaC ensures that infrastructure can be consistently and reliably provisioned, reducing the risk of human error.</a:t>
            </a:r>
            <a:endParaRPr lang="en-US" sz="1620" dirty="0"/>
          </a:p>
        </p:txBody>
      </p:sp>
      <p:sp>
        <p:nvSpPr>
          <p:cNvPr id="10" name="Shape 7"/>
          <p:cNvSpPr/>
          <p:nvPr/>
        </p:nvSpPr>
        <p:spPr>
          <a:xfrm>
            <a:off x="4674870" y="2562106"/>
            <a:ext cx="462796" cy="462796"/>
          </a:xfrm>
          <a:prstGeom prst="roundRect">
            <a:avLst>
              <a:gd name="adj" fmla="val 6667"/>
            </a:avLst>
          </a:prstGeom>
          <a:solidFill>
            <a:srgbClr val="433550"/>
          </a:solidFill>
          <a:ln/>
        </p:spPr>
        <p:txBody>
          <a:bodyPr/>
          <a:lstStyle/>
          <a:p>
            <a:endParaRPr lang="en-IN"/>
          </a:p>
        </p:txBody>
      </p:sp>
      <p:sp>
        <p:nvSpPr>
          <p:cNvPr id="11" name="Text 8"/>
          <p:cNvSpPr/>
          <p:nvPr/>
        </p:nvSpPr>
        <p:spPr>
          <a:xfrm>
            <a:off x="4829175" y="2639258"/>
            <a:ext cx="154186" cy="308491"/>
          </a:xfrm>
          <a:prstGeom prst="rect">
            <a:avLst/>
          </a:prstGeom>
          <a:noFill/>
          <a:ln/>
        </p:spPr>
        <p:txBody>
          <a:bodyPr wrap="none" rtlCol="0" anchor="t"/>
          <a:lstStyle/>
          <a:p>
            <a:pPr marL="0" indent="0" algn="ctr">
              <a:lnSpc>
                <a:spcPts val="2429"/>
              </a:lnSpc>
              <a:buNone/>
            </a:pPr>
            <a:r>
              <a:rPr lang="en-US" sz="2429" b="1" dirty="0">
                <a:solidFill>
                  <a:srgbClr val="DAD1E6"/>
                </a:solidFill>
                <a:latin typeface="Inconsolata" pitchFamily="34" charset="0"/>
                <a:ea typeface="Inconsolata" pitchFamily="34" charset="-122"/>
                <a:cs typeface="Inconsolata" pitchFamily="34" charset="-120"/>
              </a:rPr>
              <a:t>2</a:t>
            </a:r>
            <a:endParaRPr lang="en-US" sz="2429" dirty="0"/>
          </a:p>
        </p:txBody>
      </p:sp>
      <p:sp>
        <p:nvSpPr>
          <p:cNvPr id="12" name="Text 9"/>
          <p:cNvSpPr/>
          <p:nvPr/>
        </p:nvSpPr>
        <p:spPr>
          <a:xfrm>
            <a:off x="5343287" y="2562106"/>
            <a:ext cx="2571036" cy="321231"/>
          </a:xfrm>
          <a:prstGeom prst="rect">
            <a:avLst/>
          </a:prstGeom>
          <a:noFill/>
          <a:ln/>
        </p:spPr>
        <p:txBody>
          <a:bodyPr wrap="none" rtlCol="0" anchor="t"/>
          <a:lstStyle/>
          <a:p>
            <a:pPr marL="0" indent="0">
              <a:lnSpc>
                <a:spcPts val="2531"/>
              </a:lnSpc>
              <a:buNone/>
            </a:pPr>
            <a:r>
              <a:rPr lang="en-US" sz="2024" b="1" dirty="0">
                <a:solidFill>
                  <a:srgbClr val="DAD1E6"/>
                </a:solidFill>
                <a:latin typeface="Inconsolata" pitchFamily="34" charset="0"/>
                <a:ea typeface="Inconsolata" pitchFamily="34" charset="-122"/>
                <a:cs typeface="Inconsolata" pitchFamily="34" charset="-120"/>
              </a:rPr>
              <a:t>Versioning</a:t>
            </a:r>
            <a:endParaRPr lang="en-US" sz="2024" dirty="0"/>
          </a:p>
        </p:txBody>
      </p:sp>
      <p:sp>
        <p:nvSpPr>
          <p:cNvPr id="13" name="Text 10"/>
          <p:cNvSpPr/>
          <p:nvPr/>
        </p:nvSpPr>
        <p:spPr>
          <a:xfrm>
            <a:off x="5343287" y="3006685"/>
            <a:ext cx="3080980" cy="1645444"/>
          </a:xfrm>
          <a:prstGeom prst="rect">
            <a:avLst/>
          </a:prstGeom>
          <a:noFill/>
          <a:ln/>
        </p:spPr>
        <p:txBody>
          <a:bodyPr wrap="square" rtlCol="0" anchor="t"/>
          <a:lstStyle/>
          <a:p>
            <a:pPr marL="0" indent="0">
              <a:lnSpc>
                <a:spcPts val="2591"/>
              </a:lnSpc>
              <a:buNone/>
            </a:pPr>
            <a:r>
              <a:rPr lang="en-US" sz="1620" dirty="0">
                <a:solidFill>
                  <a:srgbClr val="DAD1E6"/>
                </a:solidFill>
                <a:latin typeface="Fira Sans" pitchFamily="34" charset="0"/>
                <a:ea typeface="Fira Sans" pitchFamily="34" charset="-122"/>
                <a:cs typeface="Fira Sans" pitchFamily="34" charset="-120"/>
              </a:rPr>
              <a:t>IaC allows infrastructure to be tracked, versioned, and documented like software code, enabling better collaboration and change management.</a:t>
            </a:r>
            <a:endParaRPr lang="en-US" sz="1620" dirty="0"/>
          </a:p>
        </p:txBody>
      </p:sp>
      <p:sp>
        <p:nvSpPr>
          <p:cNvPr id="14" name="Shape 11"/>
          <p:cNvSpPr/>
          <p:nvPr/>
        </p:nvSpPr>
        <p:spPr>
          <a:xfrm>
            <a:off x="719852" y="5089088"/>
            <a:ext cx="462796" cy="462796"/>
          </a:xfrm>
          <a:prstGeom prst="roundRect">
            <a:avLst>
              <a:gd name="adj" fmla="val 6667"/>
            </a:avLst>
          </a:prstGeom>
          <a:solidFill>
            <a:srgbClr val="433550"/>
          </a:solidFill>
          <a:ln/>
        </p:spPr>
        <p:txBody>
          <a:bodyPr/>
          <a:lstStyle/>
          <a:p>
            <a:endParaRPr lang="en-IN"/>
          </a:p>
        </p:txBody>
      </p:sp>
      <p:sp>
        <p:nvSpPr>
          <p:cNvPr id="15" name="Text 12"/>
          <p:cNvSpPr/>
          <p:nvPr/>
        </p:nvSpPr>
        <p:spPr>
          <a:xfrm>
            <a:off x="874157" y="5166241"/>
            <a:ext cx="154186" cy="308491"/>
          </a:xfrm>
          <a:prstGeom prst="rect">
            <a:avLst/>
          </a:prstGeom>
          <a:noFill/>
          <a:ln/>
        </p:spPr>
        <p:txBody>
          <a:bodyPr wrap="none" rtlCol="0" anchor="t"/>
          <a:lstStyle/>
          <a:p>
            <a:pPr marL="0" indent="0" algn="ctr">
              <a:lnSpc>
                <a:spcPts val="2429"/>
              </a:lnSpc>
              <a:buNone/>
            </a:pPr>
            <a:r>
              <a:rPr lang="en-US" sz="2429" b="1" dirty="0">
                <a:solidFill>
                  <a:srgbClr val="DAD1E6"/>
                </a:solidFill>
                <a:latin typeface="Inconsolata" pitchFamily="34" charset="0"/>
                <a:ea typeface="Inconsolata" pitchFamily="34" charset="-122"/>
                <a:cs typeface="Inconsolata" pitchFamily="34" charset="-120"/>
              </a:rPr>
              <a:t>3</a:t>
            </a:r>
            <a:endParaRPr lang="en-US" sz="2429" dirty="0"/>
          </a:p>
        </p:txBody>
      </p:sp>
      <p:sp>
        <p:nvSpPr>
          <p:cNvPr id="16" name="Text 13"/>
          <p:cNvSpPr/>
          <p:nvPr/>
        </p:nvSpPr>
        <p:spPr>
          <a:xfrm>
            <a:off x="1388269" y="5089088"/>
            <a:ext cx="2571036" cy="321231"/>
          </a:xfrm>
          <a:prstGeom prst="rect">
            <a:avLst/>
          </a:prstGeom>
          <a:noFill/>
          <a:ln/>
        </p:spPr>
        <p:txBody>
          <a:bodyPr wrap="none" rtlCol="0" anchor="t"/>
          <a:lstStyle/>
          <a:p>
            <a:pPr marL="0" indent="0">
              <a:lnSpc>
                <a:spcPts val="2531"/>
              </a:lnSpc>
              <a:buNone/>
            </a:pPr>
            <a:r>
              <a:rPr lang="en-US" sz="2024" b="1" dirty="0">
                <a:solidFill>
                  <a:srgbClr val="DAD1E6"/>
                </a:solidFill>
                <a:latin typeface="Inconsolata" pitchFamily="34" charset="0"/>
                <a:ea typeface="Inconsolata" pitchFamily="34" charset="-122"/>
                <a:cs typeface="Inconsolata" pitchFamily="34" charset="-120"/>
              </a:rPr>
              <a:t>Scalability</a:t>
            </a:r>
            <a:endParaRPr lang="en-US" sz="2024" dirty="0"/>
          </a:p>
        </p:txBody>
      </p:sp>
      <p:sp>
        <p:nvSpPr>
          <p:cNvPr id="17" name="Text 14"/>
          <p:cNvSpPr/>
          <p:nvPr/>
        </p:nvSpPr>
        <p:spPr>
          <a:xfrm>
            <a:off x="1388269" y="5533668"/>
            <a:ext cx="3080980" cy="1316355"/>
          </a:xfrm>
          <a:prstGeom prst="rect">
            <a:avLst/>
          </a:prstGeom>
          <a:noFill/>
          <a:ln/>
        </p:spPr>
        <p:txBody>
          <a:bodyPr wrap="square" rtlCol="0" anchor="t"/>
          <a:lstStyle/>
          <a:p>
            <a:pPr marL="0" indent="0">
              <a:lnSpc>
                <a:spcPts val="2591"/>
              </a:lnSpc>
              <a:buNone/>
            </a:pPr>
            <a:r>
              <a:rPr lang="en-US" sz="1620" dirty="0">
                <a:solidFill>
                  <a:srgbClr val="DAD1E6"/>
                </a:solidFill>
                <a:latin typeface="Fira Sans" pitchFamily="34" charset="0"/>
                <a:ea typeface="Fira Sans" pitchFamily="34" charset="-122"/>
                <a:cs typeface="Fira Sans" pitchFamily="34" charset="-120"/>
              </a:rPr>
              <a:t>IaC makes it easier to scale infrastructure up or down as needed, adapting to changing business requirements.</a:t>
            </a:r>
            <a:endParaRPr lang="en-US" sz="1620" dirty="0"/>
          </a:p>
        </p:txBody>
      </p:sp>
      <p:sp>
        <p:nvSpPr>
          <p:cNvPr id="18" name="Shape 15"/>
          <p:cNvSpPr/>
          <p:nvPr/>
        </p:nvSpPr>
        <p:spPr>
          <a:xfrm>
            <a:off x="4674870" y="5089088"/>
            <a:ext cx="462796" cy="462796"/>
          </a:xfrm>
          <a:prstGeom prst="roundRect">
            <a:avLst>
              <a:gd name="adj" fmla="val 6667"/>
            </a:avLst>
          </a:prstGeom>
          <a:solidFill>
            <a:srgbClr val="433550"/>
          </a:solidFill>
          <a:ln/>
        </p:spPr>
        <p:txBody>
          <a:bodyPr/>
          <a:lstStyle/>
          <a:p>
            <a:endParaRPr lang="en-IN"/>
          </a:p>
        </p:txBody>
      </p:sp>
      <p:sp>
        <p:nvSpPr>
          <p:cNvPr id="19" name="Text 16"/>
          <p:cNvSpPr/>
          <p:nvPr/>
        </p:nvSpPr>
        <p:spPr>
          <a:xfrm>
            <a:off x="4829175" y="5166241"/>
            <a:ext cx="154186" cy="308491"/>
          </a:xfrm>
          <a:prstGeom prst="rect">
            <a:avLst/>
          </a:prstGeom>
          <a:noFill/>
          <a:ln/>
        </p:spPr>
        <p:txBody>
          <a:bodyPr wrap="none" rtlCol="0" anchor="t"/>
          <a:lstStyle/>
          <a:p>
            <a:pPr marL="0" indent="0" algn="ctr">
              <a:lnSpc>
                <a:spcPts val="2429"/>
              </a:lnSpc>
              <a:buNone/>
            </a:pPr>
            <a:r>
              <a:rPr lang="en-US" sz="2429" b="1" dirty="0">
                <a:solidFill>
                  <a:srgbClr val="DAD1E6"/>
                </a:solidFill>
                <a:latin typeface="Inconsolata" pitchFamily="34" charset="0"/>
                <a:ea typeface="Inconsolata" pitchFamily="34" charset="-122"/>
                <a:cs typeface="Inconsolata" pitchFamily="34" charset="-120"/>
              </a:rPr>
              <a:t>4</a:t>
            </a:r>
            <a:endParaRPr lang="en-US" sz="2429" dirty="0"/>
          </a:p>
        </p:txBody>
      </p:sp>
      <p:sp>
        <p:nvSpPr>
          <p:cNvPr id="20" name="Text 17"/>
          <p:cNvSpPr/>
          <p:nvPr/>
        </p:nvSpPr>
        <p:spPr>
          <a:xfrm>
            <a:off x="5343287" y="5089088"/>
            <a:ext cx="2571036" cy="321231"/>
          </a:xfrm>
          <a:prstGeom prst="rect">
            <a:avLst/>
          </a:prstGeom>
          <a:noFill/>
          <a:ln/>
        </p:spPr>
        <p:txBody>
          <a:bodyPr wrap="none" rtlCol="0" anchor="t"/>
          <a:lstStyle/>
          <a:p>
            <a:pPr marL="0" indent="0">
              <a:lnSpc>
                <a:spcPts val="2531"/>
              </a:lnSpc>
              <a:buNone/>
            </a:pPr>
            <a:r>
              <a:rPr lang="en-US" sz="2024" b="1" dirty="0">
                <a:solidFill>
                  <a:srgbClr val="DAD1E6"/>
                </a:solidFill>
                <a:latin typeface="Inconsolata" pitchFamily="34" charset="0"/>
                <a:ea typeface="Inconsolata" pitchFamily="34" charset="-122"/>
                <a:cs typeface="Inconsolata" pitchFamily="34" charset="-120"/>
              </a:rPr>
              <a:t>Automation</a:t>
            </a:r>
            <a:endParaRPr lang="en-US" sz="2024" dirty="0"/>
          </a:p>
        </p:txBody>
      </p:sp>
      <p:sp>
        <p:nvSpPr>
          <p:cNvPr id="21" name="Text 18"/>
          <p:cNvSpPr/>
          <p:nvPr/>
        </p:nvSpPr>
        <p:spPr>
          <a:xfrm>
            <a:off x="5343287" y="5533668"/>
            <a:ext cx="3080980" cy="1316355"/>
          </a:xfrm>
          <a:prstGeom prst="rect">
            <a:avLst/>
          </a:prstGeom>
          <a:noFill/>
          <a:ln/>
        </p:spPr>
        <p:txBody>
          <a:bodyPr wrap="square" rtlCol="0" anchor="t"/>
          <a:lstStyle/>
          <a:p>
            <a:pPr marL="0" indent="0">
              <a:lnSpc>
                <a:spcPts val="2591"/>
              </a:lnSpc>
              <a:buNone/>
            </a:pPr>
            <a:r>
              <a:rPr lang="en-US" sz="1620" dirty="0">
                <a:solidFill>
                  <a:srgbClr val="DAD1E6"/>
                </a:solidFill>
                <a:latin typeface="Fira Sans" pitchFamily="34" charset="0"/>
                <a:ea typeface="Fira Sans" pitchFamily="34" charset="-122"/>
                <a:cs typeface="Fira Sans" pitchFamily="34" charset="-120"/>
              </a:rPr>
              <a:t>IaC facilitates the automation of infrastructure provisioning, reducing manual effort and the potential for human error.</a:t>
            </a:r>
            <a:endParaRPr lang="en-US" sz="16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793790" y="571500"/>
            <a:ext cx="7087195" cy="708779"/>
          </a:xfrm>
          <a:prstGeom prst="rect">
            <a:avLst/>
          </a:prstGeom>
          <a:noFill/>
          <a:ln/>
        </p:spPr>
        <p:txBody>
          <a:bodyPr wrap="none" rtlCol="0" anchor="t"/>
          <a:lstStyle/>
          <a:p>
            <a:pPr marL="0" indent="0">
              <a:lnSpc>
                <a:spcPts val="5581"/>
              </a:lnSpc>
              <a:buNone/>
            </a:pPr>
            <a:r>
              <a:rPr lang="en-US" sz="4465" b="1" dirty="0">
                <a:solidFill>
                  <a:srgbClr val="F94CAF"/>
                </a:solidFill>
                <a:latin typeface="Inconsolata" pitchFamily="34" charset="0"/>
                <a:ea typeface="Inconsolata" pitchFamily="34" charset="-122"/>
                <a:cs typeface="Inconsolata" pitchFamily="34" charset="-120"/>
              </a:rPr>
              <a:t>How does Terraform work?</a:t>
            </a:r>
            <a:endParaRPr lang="en-US" sz="4465" dirty="0"/>
          </a:p>
        </p:txBody>
      </p:sp>
      <p:sp>
        <p:nvSpPr>
          <p:cNvPr id="6" name="Text 4"/>
          <p:cNvSpPr/>
          <p:nvPr/>
        </p:nvSpPr>
        <p:spPr>
          <a:xfrm>
            <a:off x="633770" y="1833029"/>
            <a:ext cx="13139380" cy="3196290"/>
          </a:xfrm>
          <a:prstGeom prst="rect">
            <a:avLst/>
          </a:prstGeom>
          <a:noFill/>
          <a:ln/>
        </p:spPr>
        <p:txBody>
          <a:bodyPr wrap="square" rtlCol="0" anchor="t"/>
          <a:lstStyle/>
          <a:p>
            <a:pPr marL="0" indent="0" algn="just">
              <a:lnSpc>
                <a:spcPct val="150000"/>
              </a:lnSpc>
              <a:buNone/>
            </a:pPr>
            <a:r>
              <a:rPr lang="en-US" sz="2000" dirty="0">
                <a:solidFill>
                  <a:srgbClr val="DAD1E6"/>
                </a:solidFill>
                <a:latin typeface="Fira Sans" pitchFamily="34" charset="0"/>
                <a:ea typeface="Fira Sans" pitchFamily="34" charset="-122"/>
                <a:cs typeface="Fira Sans" pitchFamily="34" charset="-120"/>
              </a:rPr>
              <a:t>Terraform creates and manages resources on cloud platforms and other services through their application programming interfaces (APIs). Providers enable Terraform to work with virtually any platform or service with an accessible API.</a:t>
            </a:r>
            <a:endParaRPr lang="en-US" sz="2000" dirty="0"/>
          </a:p>
        </p:txBody>
      </p:sp>
      <p:pic>
        <p:nvPicPr>
          <p:cNvPr id="9" name="Picture 8">
            <a:extLst>
              <a:ext uri="{FF2B5EF4-FFF2-40B4-BE49-F238E27FC236}">
                <a16:creationId xmlns:a16="http://schemas.microsoft.com/office/drawing/2014/main" id="{28ACF978-0AF5-E05F-5918-60A1290CEEEA}"/>
              </a:ext>
            </a:extLst>
          </p:cNvPr>
          <p:cNvPicPr>
            <a:picLocks noChangeAspect="1"/>
          </p:cNvPicPr>
          <p:nvPr/>
        </p:nvPicPr>
        <p:blipFill>
          <a:blip r:embed="rId3"/>
          <a:stretch>
            <a:fillRect/>
          </a:stretch>
        </p:blipFill>
        <p:spPr>
          <a:xfrm>
            <a:off x="1851660" y="4209922"/>
            <a:ext cx="11132820" cy="3089118"/>
          </a:xfrm>
          <a:prstGeom prst="rect">
            <a:avLst/>
          </a:prstGeom>
        </p:spPr>
      </p:pic>
    </p:spTree>
    <p:extLst>
      <p:ext uri="{BB962C8B-B14F-4D97-AF65-F5344CB8AC3E}">
        <p14:creationId xmlns:p14="http://schemas.microsoft.com/office/powerpoint/2010/main" val="439090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247436" y="598470"/>
            <a:ext cx="4635460" cy="4080510"/>
          </a:xfrm>
          <a:prstGeom prst="rect">
            <a:avLst/>
          </a:prstGeom>
          <a:noFill/>
          <a:ln/>
        </p:spPr>
        <p:txBody>
          <a:bodyPr wrap="none" rtlCol="0" anchor="t"/>
          <a:lstStyle/>
          <a:p>
            <a:pPr marL="0" indent="0" algn="just">
              <a:lnSpc>
                <a:spcPts val="5581"/>
              </a:lnSpc>
              <a:buNone/>
            </a:pPr>
            <a:r>
              <a:rPr lang="en-US" sz="4800" b="1" dirty="0">
                <a:solidFill>
                  <a:srgbClr val="F94CAF"/>
                </a:solidFill>
                <a:latin typeface="Inconsolata" pitchFamily="34" charset="0"/>
                <a:ea typeface="Inconsolata" pitchFamily="34" charset="-122"/>
                <a:cs typeface="Inconsolata" pitchFamily="34" charset="-120"/>
              </a:rPr>
              <a:t>The Core </a:t>
            </a:r>
          </a:p>
          <a:p>
            <a:pPr marL="0" indent="0" algn="just">
              <a:lnSpc>
                <a:spcPts val="5581"/>
              </a:lnSpc>
              <a:buNone/>
            </a:pPr>
            <a:r>
              <a:rPr lang="en-US" sz="4800" b="1" dirty="0">
                <a:solidFill>
                  <a:srgbClr val="F94CAF"/>
                </a:solidFill>
                <a:latin typeface="Inconsolata" pitchFamily="34" charset="0"/>
                <a:ea typeface="Inconsolata" pitchFamily="34" charset="-122"/>
                <a:cs typeface="Inconsolata" pitchFamily="34" charset="-120"/>
              </a:rPr>
              <a:t>Terraform </a:t>
            </a:r>
          </a:p>
          <a:p>
            <a:pPr marL="0" indent="0" algn="just">
              <a:lnSpc>
                <a:spcPts val="5581"/>
              </a:lnSpc>
              <a:buNone/>
            </a:pPr>
            <a:r>
              <a:rPr lang="en-US" sz="4800" b="1" dirty="0">
                <a:solidFill>
                  <a:srgbClr val="F94CAF"/>
                </a:solidFill>
                <a:latin typeface="Inconsolata" pitchFamily="34" charset="0"/>
                <a:ea typeface="Inconsolata" pitchFamily="34" charset="-122"/>
                <a:cs typeface="Inconsolata" pitchFamily="34" charset="-120"/>
              </a:rPr>
              <a:t>Workflow </a:t>
            </a:r>
          </a:p>
          <a:p>
            <a:pPr marL="0" indent="0" algn="just">
              <a:lnSpc>
                <a:spcPts val="5581"/>
              </a:lnSpc>
              <a:buNone/>
            </a:pPr>
            <a:r>
              <a:rPr lang="en-US" sz="4800" b="1" dirty="0">
                <a:solidFill>
                  <a:srgbClr val="F94CAF"/>
                </a:solidFill>
                <a:latin typeface="Inconsolata" pitchFamily="34" charset="0"/>
                <a:ea typeface="Inconsolata" pitchFamily="34" charset="-122"/>
                <a:cs typeface="Inconsolata" pitchFamily="34" charset="-120"/>
              </a:rPr>
              <a:t>consists of </a:t>
            </a:r>
          </a:p>
          <a:p>
            <a:pPr marL="0" indent="0" algn="just">
              <a:lnSpc>
                <a:spcPts val="5581"/>
              </a:lnSpc>
              <a:buNone/>
            </a:pPr>
            <a:r>
              <a:rPr lang="en-US" sz="4800" b="1" dirty="0">
                <a:solidFill>
                  <a:srgbClr val="F94CAF"/>
                </a:solidFill>
                <a:latin typeface="Inconsolata" pitchFamily="34" charset="0"/>
                <a:ea typeface="Inconsolata" pitchFamily="34" charset="-122"/>
                <a:cs typeface="Inconsolata" pitchFamily="34" charset="-120"/>
              </a:rPr>
              <a:t>three stages:</a:t>
            </a:r>
            <a:endParaRPr lang="en-US" sz="4800" b="1" dirty="0"/>
          </a:p>
        </p:txBody>
      </p:sp>
      <p:pic>
        <p:nvPicPr>
          <p:cNvPr id="7" name="Picture 6">
            <a:extLst>
              <a:ext uri="{FF2B5EF4-FFF2-40B4-BE49-F238E27FC236}">
                <a16:creationId xmlns:a16="http://schemas.microsoft.com/office/drawing/2014/main" id="{55EB0EEE-2489-EE80-7653-D7D26CABBE7E}"/>
              </a:ext>
            </a:extLst>
          </p:cNvPr>
          <p:cNvPicPr>
            <a:picLocks noChangeAspect="1"/>
          </p:cNvPicPr>
          <p:nvPr/>
        </p:nvPicPr>
        <p:blipFill>
          <a:blip r:embed="rId3"/>
          <a:stretch>
            <a:fillRect/>
          </a:stretch>
        </p:blipFill>
        <p:spPr>
          <a:xfrm>
            <a:off x="5130332" y="0"/>
            <a:ext cx="9500068" cy="8229600"/>
          </a:xfrm>
          <a:prstGeom prst="rect">
            <a:avLst/>
          </a:prstGeom>
        </p:spPr>
      </p:pic>
      <p:sp>
        <p:nvSpPr>
          <p:cNvPr id="8" name="Text 4">
            <a:extLst>
              <a:ext uri="{FF2B5EF4-FFF2-40B4-BE49-F238E27FC236}">
                <a16:creationId xmlns:a16="http://schemas.microsoft.com/office/drawing/2014/main" id="{91DE1095-3B0C-927A-1817-9142FBF4724F}"/>
              </a:ext>
            </a:extLst>
          </p:cNvPr>
          <p:cNvSpPr/>
          <p:nvPr/>
        </p:nvSpPr>
        <p:spPr>
          <a:xfrm>
            <a:off x="382310" y="4724700"/>
            <a:ext cx="4315420" cy="3196290"/>
          </a:xfrm>
          <a:prstGeom prst="rect">
            <a:avLst/>
          </a:prstGeom>
          <a:noFill/>
          <a:ln/>
        </p:spPr>
        <p:txBody>
          <a:bodyPr wrap="square" rtlCol="0" anchor="t"/>
          <a:lstStyle/>
          <a:p>
            <a:pPr marL="342900" indent="-342900" algn="just">
              <a:lnSpc>
                <a:spcPct val="150000"/>
              </a:lnSpc>
              <a:buFont typeface="Arial" panose="020B0604020202020204" pitchFamily="34" charset="0"/>
              <a:buChar char="•"/>
            </a:pPr>
            <a:r>
              <a:rPr lang="en-US" sz="3200" dirty="0">
                <a:solidFill>
                  <a:srgbClr val="DAD1E6"/>
                </a:solidFill>
                <a:latin typeface="Fira Sans" pitchFamily="34" charset="0"/>
                <a:ea typeface="Fira Sans" pitchFamily="34" charset="-122"/>
                <a:cs typeface="Fira Sans" pitchFamily="34" charset="-120"/>
              </a:rPr>
              <a:t>Write</a:t>
            </a:r>
          </a:p>
          <a:p>
            <a:pPr marL="342900" indent="-342900" algn="just">
              <a:lnSpc>
                <a:spcPct val="150000"/>
              </a:lnSpc>
              <a:buFont typeface="Arial" panose="020B0604020202020204" pitchFamily="34" charset="0"/>
              <a:buChar char="•"/>
            </a:pPr>
            <a:r>
              <a:rPr lang="en-US" sz="3200" dirty="0">
                <a:solidFill>
                  <a:srgbClr val="DAD1E6"/>
                </a:solidFill>
                <a:latin typeface="Fira Sans" pitchFamily="34" charset="0"/>
              </a:rPr>
              <a:t>Plan</a:t>
            </a:r>
          </a:p>
          <a:p>
            <a:pPr marL="342900" indent="-342900" algn="just">
              <a:lnSpc>
                <a:spcPct val="150000"/>
              </a:lnSpc>
              <a:buFont typeface="Arial" panose="020B0604020202020204" pitchFamily="34" charset="0"/>
              <a:buChar char="•"/>
            </a:pPr>
            <a:r>
              <a:rPr lang="en-US" sz="3200" dirty="0">
                <a:solidFill>
                  <a:srgbClr val="DAD1E6"/>
                </a:solidFill>
                <a:latin typeface="Fira Sans" pitchFamily="34" charset="0"/>
              </a:rPr>
              <a:t>Apply</a:t>
            </a:r>
          </a:p>
        </p:txBody>
      </p:sp>
    </p:spTree>
    <p:extLst>
      <p:ext uri="{BB962C8B-B14F-4D97-AF65-F5344CB8AC3E}">
        <p14:creationId xmlns:p14="http://schemas.microsoft.com/office/powerpoint/2010/main" val="576668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3790" y="858679"/>
            <a:ext cx="5670590" cy="708779"/>
          </a:xfrm>
          <a:prstGeom prst="rect">
            <a:avLst/>
          </a:prstGeom>
          <a:noFill/>
          <a:ln/>
        </p:spPr>
        <p:txBody>
          <a:bodyPr wrap="none" rtlCol="0" anchor="t"/>
          <a:lstStyle/>
          <a:p>
            <a:pPr marL="0" indent="0">
              <a:lnSpc>
                <a:spcPts val="5581"/>
              </a:lnSpc>
              <a:buNone/>
            </a:pPr>
            <a:r>
              <a:rPr lang="en-US" sz="4465" b="1" dirty="0">
                <a:solidFill>
                  <a:srgbClr val="F94CAF"/>
                </a:solidFill>
                <a:latin typeface="Inconsolata" pitchFamily="34" charset="0"/>
                <a:ea typeface="Inconsolata" pitchFamily="34" charset="-122"/>
                <a:cs typeface="Inconsolata" pitchFamily="34" charset="-120"/>
              </a:rPr>
              <a:t>Terraform Workflow</a:t>
            </a:r>
            <a:endParaRPr lang="en-US" sz="4465" dirty="0"/>
          </a:p>
        </p:txBody>
      </p:sp>
      <p:sp>
        <p:nvSpPr>
          <p:cNvPr id="6" name="Shape 3"/>
          <p:cNvSpPr/>
          <p:nvPr/>
        </p:nvSpPr>
        <p:spPr>
          <a:xfrm>
            <a:off x="1118711" y="1907619"/>
            <a:ext cx="30480" cy="5463183"/>
          </a:xfrm>
          <a:prstGeom prst="roundRect">
            <a:avLst>
              <a:gd name="adj" fmla="val 111628"/>
            </a:avLst>
          </a:prstGeom>
          <a:solidFill>
            <a:srgbClr val="5C4E69"/>
          </a:solidFill>
          <a:ln/>
        </p:spPr>
        <p:txBody>
          <a:bodyPr/>
          <a:lstStyle/>
          <a:p>
            <a:endParaRPr lang="en-IN"/>
          </a:p>
        </p:txBody>
      </p:sp>
      <p:sp>
        <p:nvSpPr>
          <p:cNvPr id="7" name="Shape 4"/>
          <p:cNvSpPr/>
          <p:nvPr/>
        </p:nvSpPr>
        <p:spPr>
          <a:xfrm>
            <a:off x="1358622" y="2402681"/>
            <a:ext cx="793790" cy="30480"/>
          </a:xfrm>
          <a:prstGeom prst="roundRect">
            <a:avLst>
              <a:gd name="adj" fmla="val 111628"/>
            </a:avLst>
          </a:prstGeom>
          <a:solidFill>
            <a:srgbClr val="5C4E69"/>
          </a:solidFill>
          <a:ln/>
        </p:spPr>
        <p:txBody>
          <a:bodyPr/>
          <a:lstStyle/>
          <a:p>
            <a:endParaRPr lang="en-IN"/>
          </a:p>
        </p:txBody>
      </p:sp>
      <p:sp>
        <p:nvSpPr>
          <p:cNvPr id="8" name="Shape 5"/>
          <p:cNvSpPr/>
          <p:nvPr/>
        </p:nvSpPr>
        <p:spPr>
          <a:xfrm>
            <a:off x="878800" y="2162770"/>
            <a:ext cx="510302" cy="510302"/>
          </a:xfrm>
          <a:prstGeom prst="roundRect">
            <a:avLst>
              <a:gd name="adj" fmla="val 6667"/>
            </a:avLst>
          </a:prstGeom>
          <a:solidFill>
            <a:srgbClr val="433550"/>
          </a:solidFill>
          <a:ln/>
        </p:spPr>
        <p:txBody>
          <a:bodyPr/>
          <a:lstStyle/>
          <a:p>
            <a:endParaRPr lang="en-IN"/>
          </a:p>
        </p:txBody>
      </p:sp>
      <p:sp>
        <p:nvSpPr>
          <p:cNvPr id="9" name="Text 6"/>
          <p:cNvSpPr/>
          <p:nvPr/>
        </p:nvSpPr>
        <p:spPr>
          <a:xfrm>
            <a:off x="1048822" y="2247781"/>
            <a:ext cx="170140" cy="340281"/>
          </a:xfrm>
          <a:prstGeom prst="rect">
            <a:avLst/>
          </a:prstGeom>
          <a:noFill/>
          <a:ln/>
        </p:spPr>
        <p:txBody>
          <a:bodyPr wrap="none" rtlCol="0" anchor="t"/>
          <a:lstStyle/>
          <a:p>
            <a:pPr marL="0" indent="0" algn="ctr">
              <a:lnSpc>
                <a:spcPts val="2679"/>
              </a:lnSpc>
              <a:buNone/>
            </a:pPr>
            <a:r>
              <a:rPr lang="en-US" sz="2679" b="1" dirty="0">
                <a:solidFill>
                  <a:srgbClr val="DAD1E6"/>
                </a:solidFill>
                <a:latin typeface="Inconsolata" pitchFamily="34" charset="0"/>
                <a:ea typeface="Inconsolata" pitchFamily="34" charset="-122"/>
                <a:cs typeface="Inconsolata" pitchFamily="34" charset="-120"/>
              </a:rPr>
              <a:t>1</a:t>
            </a:r>
            <a:endParaRPr lang="en-US" sz="2679" dirty="0"/>
          </a:p>
        </p:txBody>
      </p:sp>
      <p:sp>
        <p:nvSpPr>
          <p:cNvPr id="10" name="Text 7"/>
          <p:cNvSpPr/>
          <p:nvPr/>
        </p:nvSpPr>
        <p:spPr>
          <a:xfrm>
            <a:off x="2381488" y="2134433"/>
            <a:ext cx="2835235" cy="354330"/>
          </a:xfrm>
          <a:prstGeom prst="rect">
            <a:avLst/>
          </a:prstGeom>
          <a:noFill/>
          <a:ln/>
        </p:spPr>
        <p:txBody>
          <a:bodyPr wrap="none" rtlCol="0" anchor="t"/>
          <a:lstStyle/>
          <a:p>
            <a:pPr marL="0" indent="0" algn="l">
              <a:lnSpc>
                <a:spcPts val="2791"/>
              </a:lnSpc>
              <a:buNone/>
            </a:pPr>
            <a:r>
              <a:rPr lang="en-US" sz="2233" b="1" dirty="0">
                <a:solidFill>
                  <a:srgbClr val="DAD1E6"/>
                </a:solidFill>
                <a:latin typeface="Inconsolata" pitchFamily="34" charset="0"/>
                <a:ea typeface="Inconsolata" pitchFamily="34" charset="-122"/>
                <a:cs typeface="Inconsolata" pitchFamily="34" charset="-120"/>
              </a:rPr>
              <a:t>Initialize</a:t>
            </a:r>
            <a:endParaRPr lang="en-US" sz="2233" dirty="0"/>
          </a:p>
        </p:txBody>
      </p:sp>
      <p:sp>
        <p:nvSpPr>
          <p:cNvPr id="11" name="Text 8"/>
          <p:cNvSpPr/>
          <p:nvPr/>
        </p:nvSpPr>
        <p:spPr>
          <a:xfrm>
            <a:off x="2381488" y="2624852"/>
            <a:ext cx="5968722" cy="725805"/>
          </a:xfrm>
          <a:prstGeom prst="rect">
            <a:avLst/>
          </a:prstGeom>
          <a:noFill/>
          <a:ln/>
        </p:spPr>
        <p:txBody>
          <a:bodyPr wrap="square" rtlCol="0" anchor="t"/>
          <a:lstStyle/>
          <a:p>
            <a:pPr marL="0" indent="0" algn="l">
              <a:lnSpc>
                <a:spcPts val="2858"/>
              </a:lnSpc>
              <a:buNone/>
            </a:pPr>
            <a:r>
              <a:rPr lang="en-US" sz="1786" dirty="0">
                <a:solidFill>
                  <a:srgbClr val="DAD1E6"/>
                </a:solidFill>
                <a:latin typeface="Fira Sans" pitchFamily="34" charset="0"/>
                <a:ea typeface="Fira Sans" pitchFamily="34" charset="-122"/>
                <a:cs typeface="Fira Sans" pitchFamily="34" charset="-120"/>
              </a:rPr>
              <a:t>Set up the Terraform working directory and configure the backend for state management.</a:t>
            </a:r>
            <a:endParaRPr lang="en-US" sz="1786" dirty="0"/>
          </a:p>
        </p:txBody>
      </p:sp>
      <p:sp>
        <p:nvSpPr>
          <p:cNvPr id="12" name="Shape 9"/>
          <p:cNvSpPr/>
          <p:nvPr/>
        </p:nvSpPr>
        <p:spPr>
          <a:xfrm>
            <a:off x="1358622" y="4299347"/>
            <a:ext cx="793790" cy="30480"/>
          </a:xfrm>
          <a:prstGeom prst="roundRect">
            <a:avLst>
              <a:gd name="adj" fmla="val 111628"/>
            </a:avLst>
          </a:prstGeom>
          <a:solidFill>
            <a:srgbClr val="5C4E69"/>
          </a:solidFill>
          <a:ln/>
        </p:spPr>
        <p:txBody>
          <a:bodyPr/>
          <a:lstStyle/>
          <a:p>
            <a:endParaRPr lang="en-IN"/>
          </a:p>
        </p:txBody>
      </p:sp>
      <p:sp>
        <p:nvSpPr>
          <p:cNvPr id="13" name="Shape 10"/>
          <p:cNvSpPr/>
          <p:nvPr/>
        </p:nvSpPr>
        <p:spPr>
          <a:xfrm>
            <a:off x="878800" y="4059436"/>
            <a:ext cx="510302" cy="510302"/>
          </a:xfrm>
          <a:prstGeom prst="roundRect">
            <a:avLst>
              <a:gd name="adj" fmla="val 6667"/>
            </a:avLst>
          </a:prstGeom>
          <a:solidFill>
            <a:srgbClr val="433550"/>
          </a:solidFill>
          <a:ln/>
        </p:spPr>
        <p:txBody>
          <a:bodyPr/>
          <a:lstStyle/>
          <a:p>
            <a:endParaRPr lang="en-IN"/>
          </a:p>
        </p:txBody>
      </p:sp>
      <p:sp>
        <p:nvSpPr>
          <p:cNvPr id="14" name="Text 11"/>
          <p:cNvSpPr/>
          <p:nvPr/>
        </p:nvSpPr>
        <p:spPr>
          <a:xfrm>
            <a:off x="1048822" y="4144447"/>
            <a:ext cx="170140" cy="340281"/>
          </a:xfrm>
          <a:prstGeom prst="rect">
            <a:avLst/>
          </a:prstGeom>
          <a:noFill/>
          <a:ln/>
        </p:spPr>
        <p:txBody>
          <a:bodyPr wrap="none" rtlCol="0" anchor="t"/>
          <a:lstStyle/>
          <a:p>
            <a:pPr marL="0" indent="0" algn="ctr">
              <a:lnSpc>
                <a:spcPts val="2679"/>
              </a:lnSpc>
              <a:buNone/>
            </a:pPr>
            <a:r>
              <a:rPr lang="en-US" sz="2679" b="1" dirty="0">
                <a:solidFill>
                  <a:srgbClr val="DAD1E6"/>
                </a:solidFill>
                <a:latin typeface="Inconsolata" pitchFamily="34" charset="0"/>
                <a:ea typeface="Inconsolata" pitchFamily="34" charset="-122"/>
                <a:cs typeface="Inconsolata" pitchFamily="34" charset="-120"/>
              </a:rPr>
              <a:t>2</a:t>
            </a:r>
            <a:endParaRPr lang="en-US" sz="2679" dirty="0"/>
          </a:p>
        </p:txBody>
      </p:sp>
      <p:sp>
        <p:nvSpPr>
          <p:cNvPr id="15" name="Text 12"/>
          <p:cNvSpPr/>
          <p:nvPr/>
        </p:nvSpPr>
        <p:spPr>
          <a:xfrm>
            <a:off x="2381488" y="4031099"/>
            <a:ext cx="2835235" cy="354330"/>
          </a:xfrm>
          <a:prstGeom prst="rect">
            <a:avLst/>
          </a:prstGeom>
          <a:noFill/>
          <a:ln/>
        </p:spPr>
        <p:txBody>
          <a:bodyPr wrap="none" rtlCol="0" anchor="t"/>
          <a:lstStyle/>
          <a:p>
            <a:pPr marL="0" indent="0" algn="l">
              <a:lnSpc>
                <a:spcPts val="2791"/>
              </a:lnSpc>
              <a:buNone/>
            </a:pPr>
            <a:r>
              <a:rPr lang="en-US" sz="2233" b="1" dirty="0">
                <a:solidFill>
                  <a:srgbClr val="DAD1E6"/>
                </a:solidFill>
                <a:latin typeface="Inconsolata" pitchFamily="34" charset="0"/>
                <a:ea typeface="Inconsolata" pitchFamily="34" charset="-122"/>
                <a:cs typeface="Inconsolata" pitchFamily="34" charset="-120"/>
              </a:rPr>
              <a:t>Plan</a:t>
            </a:r>
            <a:endParaRPr lang="en-US" sz="2233" dirty="0"/>
          </a:p>
        </p:txBody>
      </p:sp>
      <p:sp>
        <p:nvSpPr>
          <p:cNvPr id="16" name="Text 13"/>
          <p:cNvSpPr/>
          <p:nvPr/>
        </p:nvSpPr>
        <p:spPr>
          <a:xfrm>
            <a:off x="2381488" y="4521517"/>
            <a:ext cx="5968722" cy="725805"/>
          </a:xfrm>
          <a:prstGeom prst="rect">
            <a:avLst/>
          </a:prstGeom>
          <a:noFill/>
          <a:ln/>
        </p:spPr>
        <p:txBody>
          <a:bodyPr wrap="square" rtlCol="0" anchor="t"/>
          <a:lstStyle/>
          <a:p>
            <a:pPr marL="0" indent="0" algn="l">
              <a:lnSpc>
                <a:spcPts val="2858"/>
              </a:lnSpc>
              <a:buNone/>
            </a:pPr>
            <a:r>
              <a:rPr lang="en-US" sz="1786" dirty="0">
                <a:solidFill>
                  <a:srgbClr val="DAD1E6"/>
                </a:solidFill>
                <a:latin typeface="Fira Sans" pitchFamily="34" charset="0"/>
                <a:ea typeface="Fira Sans" pitchFamily="34" charset="-122"/>
                <a:cs typeface="Fira Sans" pitchFamily="34" charset="-120"/>
              </a:rPr>
              <a:t>Preview the changes that Terraform will make to the infrastructure before applying them.</a:t>
            </a:r>
            <a:endParaRPr lang="en-US" sz="1786" dirty="0"/>
          </a:p>
        </p:txBody>
      </p:sp>
      <p:sp>
        <p:nvSpPr>
          <p:cNvPr id="17" name="Shape 14"/>
          <p:cNvSpPr/>
          <p:nvPr/>
        </p:nvSpPr>
        <p:spPr>
          <a:xfrm>
            <a:off x="1358622" y="6196013"/>
            <a:ext cx="793790" cy="30480"/>
          </a:xfrm>
          <a:prstGeom prst="roundRect">
            <a:avLst>
              <a:gd name="adj" fmla="val 111628"/>
            </a:avLst>
          </a:prstGeom>
          <a:solidFill>
            <a:srgbClr val="5C4E69"/>
          </a:solidFill>
          <a:ln/>
        </p:spPr>
        <p:txBody>
          <a:bodyPr/>
          <a:lstStyle/>
          <a:p>
            <a:endParaRPr lang="en-IN"/>
          </a:p>
        </p:txBody>
      </p:sp>
      <p:sp>
        <p:nvSpPr>
          <p:cNvPr id="18" name="Shape 15"/>
          <p:cNvSpPr/>
          <p:nvPr/>
        </p:nvSpPr>
        <p:spPr>
          <a:xfrm>
            <a:off x="878800" y="5956102"/>
            <a:ext cx="510302" cy="510302"/>
          </a:xfrm>
          <a:prstGeom prst="roundRect">
            <a:avLst>
              <a:gd name="adj" fmla="val 6667"/>
            </a:avLst>
          </a:prstGeom>
          <a:solidFill>
            <a:srgbClr val="433550"/>
          </a:solidFill>
          <a:ln/>
        </p:spPr>
        <p:txBody>
          <a:bodyPr/>
          <a:lstStyle/>
          <a:p>
            <a:endParaRPr lang="en-IN"/>
          </a:p>
        </p:txBody>
      </p:sp>
      <p:sp>
        <p:nvSpPr>
          <p:cNvPr id="19" name="Text 16"/>
          <p:cNvSpPr/>
          <p:nvPr/>
        </p:nvSpPr>
        <p:spPr>
          <a:xfrm>
            <a:off x="1048822" y="6041112"/>
            <a:ext cx="170140" cy="340281"/>
          </a:xfrm>
          <a:prstGeom prst="rect">
            <a:avLst/>
          </a:prstGeom>
          <a:noFill/>
          <a:ln/>
        </p:spPr>
        <p:txBody>
          <a:bodyPr wrap="none" rtlCol="0" anchor="t"/>
          <a:lstStyle/>
          <a:p>
            <a:pPr marL="0" indent="0" algn="ctr">
              <a:lnSpc>
                <a:spcPts val="2679"/>
              </a:lnSpc>
              <a:buNone/>
            </a:pPr>
            <a:r>
              <a:rPr lang="en-US" sz="2679" b="1" dirty="0">
                <a:solidFill>
                  <a:srgbClr val="DAD1E6"/>
                </a:solidFill>
                <a:latin typeface="Inconsolata" pitchFamily="34" charset="0"/>
                <a:ea typeface="Inconsolata" pitchFamily="34" charset="-122"/>
                <a:cs typeface="Inconsolata" pitchFamily="34" charset="-120"/>
              </a:rPr>
              <a:t>3</a:t>
            </a:r>
            <a:endParaRPr lang="en-US" sz="2679" dirty="0"/>
          </a:p>
        </p:txBody>
      </p:sp>
      <p:sp>
        <p:nvSpPr>
          <p:cNvPr id="20" name="Text 17"/>
          <p:cNvSpPr/>
          <p:nvPr/>
        </p:nvSpPr>
        <p:spPr>
          <a:xfrm>
            <a:off x="2381488" y="5927765"/>
            <a:ext cx="2835235" cy="354330"/>
          </a:xfrm>
          <a:prstGeom prst="rect">
            <a:avLst/>
          </a:prstGeom>
          <a:noFill/>
          <a:ln/>
        </p:spPr>
        <p:txBody>
          <a:bodyPr wrap="none" rtlCol="0" anchor="t"/>
          <a:lstStyle/>
          <a:p>
            <a:pPr marL="0" indent="0" algn="l">
              <a:lnSpc>
                <a:spcPts val="2791"/>
              </a:lnSpc>
              <a:buNone/>
            </a:pPr>
            <a:r>
              <a:rPr lang="en-US" sz="2233" b="1" dirty="0">
                <a:solidFill>
                  <a:srgbClr val="DAD1E6"/>
                </a:solidFill>
                <a:latin typeface="Inconsolata" pitchFamily="34" charset="0"/>
                <a:ea typeface="Inconsolata" pitchFamily="34" charset="-122"/>
                <a:cs typeface="Inconsolata" pitchFamily="34" charset="-120"/>
              </a:rPr>
              <a:t>Apply</a:t>
            </a:r>
            <a:endParaRPr lang="en-US" sz="2233" dirty="0"/>
          </a:p>
        </p:txBody>
      </p:sp>
      <p:sp>
        <p:nvSpPr>
          <p:cNvPr id="21" name="Text 18"/>
          <p:cNvSpPr/>
          <p:nvPr/>
        </p:nvSpPr>
        <p:spPr>
          <a:xfrm>
            <a:off x="2381488" y="6418183"/>
            <a:ext cx="5968722" cy="725805"/>
          </a:xfrm>
          <a:prstGeom prst="rect">
            <a:avLst/>
          </a:prstGeom>
          <a:noFill/>
          <a:ln/>
        </p:spPr>
        <p:txBody>
          <a:bodyPr wrap="square" rtlCol="0" anchor="t"/>
          <a:lstStyle/>
          <a:p>
            <a:pPr marL="0" indent="0" algn="l">
              <a:lnSpc>
                <a:spcPts val="2858"/>
              </a:lnSpc>
              <a:buNone/>
            </a:pPr>
            <a:r>
              <a:rPr lang="en-US" sz="1786" dirty="0">
                <a:solidFill>
                  <a:srgbClr val="DAD1E6"/>
                </a:solidFill>
                <a:latin typeface="Fira Sans" pitchFamily="34" charset="0"/>
                <a:ea typeface="Fira Sans" pitchFamily="34" charset="-122"/>
                <a:cs typeface="Fira Sans" pitchFamily="34" charset="-120"/>
              </a:rPr>
              <a:t>Execute the Terraform configuration to create, update, or destroy the specified infrastructure resources.</a:t>
            </a:r>
            <a:endParaRPr lang="en-US" sz="178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5" name="Text 2"/>
          <p:cNvSpPr/>
          <p:nvPr/>
        </p:nvSpPr>
        <p:spPr>
          <a:xfrm>
            <a:off x="793790" y="3639979"/>
            <a:ext cx="5670590" cy="708779"/>
          </a:xfrm>
          <a:prstGeom prst="rect">
            <a:avLst/>
          </a:prstGeom>
          <a:noFill/>
          <a:ln/>
        </p:spPr>
        <p:txBody>
          <a:bodyPr wrap="none" rtlCol="0" anchor="t"/>
          <a:lstStyle/>
          <a:p>
            <a:pPr marL="0" indent="0">
              <a:lnSpc>
                <a:spcPts val="5581"/>
              </a:lnSpc>
              <a:buNone/>
            </a:pPr>
            <a:r>
              <a:rPr lang="en-US" sz="4465" b="1" dirty="0">
                <a:solidFill>
                  <a:srgbClr val="F94CAF"/>
                </a:solidFill>
                <a:latin typeface="Inconsolata" pitchFamily="34" charset="0"/>
                <a:ea typeface="Inconsolata" pitchFamily="34" charset="-122"/>
                <a:cs typeface="Inconsolata" pitchFamily="34" charset="-120"/>
              </a:rPr>
              <a:t>Terraform Providers</a:t>
            </a:r>
            <a:endParaRPr lang="en-US" sz="4465" dirty="0"/>
          </a:p>
        </p:txBody>
      </p:sp>
      <p:pic>
        <p:nvPicPr>
          <p:cNvPr id="6" name="Image 1" descr="preencoded.png"/>
          <p:cNvPicPr>
            <a:picLocks noChangeAspect="1"/>
          </p:cNvPicPr>
          <p:nvPr/>
        </p:nvPicPr>
        <p:blipFill>
          <a:blip r:embed="rId4"/>
          <a:stretch>
            <a:fillRect/>
          </a:stretch>
        </p:blipFill>
        <p:spPr>
          <a:xfrm>
            <a:off x="793790" y="4688919"/>
            <a:ext cx="566976" cy="566976"/>
          </a:xfrm>
          <a:prstGeom prst="rect">
            <a:avLst/>
          </a:prstGeom>
        </p:spPr>
      </p:pic>
      <p:sp>
        <p:nvSpPr>
          <p:cNvPr id="7" name="Text 3"/>
          <p:cNvSpPr/>
          <p:nvPr/>
        </p:nvSpPr>
        <p:spPr>
          <a:xfrm>
            <a:off x="793790" y="5482709"/>
            <a:ext cx="2835235" cy="354330"/>
          </a:xfrm>
          <a:prstGeom prst="rect">
            <a:avLst/>
          </a:prstGeom>
          <a:noFill/>
          <a:ln/>
        </p:spPr>
        <p:txBody>
          <a:bodyPr wrap="none" rtlCol="0" anchor="t"/>
          <a:lstStyle/>
          <a:p>
            <a:pPr marL="0" indent="0" algn="l">
              <a:lnSpc>
                <a:spcPts val="2791"/>
              </a:lnSpc>
              <a:buNone/>
            </a:pPr>
            <a:r>
              <a:rPr lang="en-US" sz="2233" b="1" dirty="0">
                <a:solidFill>
                  <a:srgbClr val="DAD1E6"/>
                </a:solidFill>
                <a:latin typeface="Inconsolata" pitchFamily="34" charset="0"/>
                <a:ea typeface="Inconsolata" pitchFamily="34" charset="-122"/>
                <a:cs typeface="Inconsolata" pitchFamily="34" charset="-120"/>
              </a:rPr>
              <a:t>Cloud</a:t>
            </a:r>
            <a:endParaRPr lang="en-US" sz="2233" dirty="0"/>
          </a:p>
        </p:txBody>
      </p:sp>
      <p:sp>
        <p:nvSpPr>
          <p:cNvPr id="8" name="Text 4"/>
          <p:cNvSpPr/>
          <p:nvPr/>
        </p:nvSpPr>
        <p:spPr>
          <a:xfrm>
            <a:off x="793790" y="5973128"/>
            <a:ext cx="3005495" cy="1451610"/>
          </a:xfrm>
          <a:prstGeom prst="rect">
            <a:avLst/>
          </a:prstGeom>
          <a:noFill/>
          <a:ln/>
        </p:spPr>
        <p:txBody>
          <a:bodyPr wrap="square" rtlCol="0" anchor="t"/>
          <a:lstStyle/>
          <a:p>
            <a:pPr marL="0" indent="0" algn="l">
              <a:lnSpc>
                <a:spcPts val="2858"/>
              </a:lnSpc>
              <a:buNone/>
            </a:pPr>
            <a:r>
              <a:rPr lang="en-US" sz="1786" dirty="0">
                <a:solidFill>
                  <a:srgbClr val="DAD1E6"/>
                </a:solidFill>
                <a:latin typeface="Fira Sans" pitchFamily="34" charset="0"/>
                <a:ea typeface="Fira Sans" pitchFamily="34" charset="-122"/>
                <a:cs typeface="Fira Sans" pitchFamily="34" charset="-120"/>
              </a:rPr>
              <a:t>Terraform supports a wide range of cloud providers, including AWS, Azure, GCP, and more.</a:t>
            </a:r>
            <a:endParaRPr lang="en-US" sz="1786" dirty="0"/>
          </a:p>
        </p:txBody>
      </p:sp>
      <p:pic>
        <p:nvPicPr>
          <p:cNvPr id="9" name="Image 2" descr="preencoded.png"/>
          <p:cNvPicPr>
            <a:picLocks noChangeAspect="1"/>
          </p:cNvPicPr>
          <p:nvPr/>
        </p:nvPicPr>
        <p:blipFill>
          <a:blip r:embed="rId5"/>
          <a:stretch>
            <a:fillRect/>
          </a:stretch>
        </p:blipFill>
        <p:spPr>
          <a:xfrm>
            <a:off x="4139446" y="4688919"/>
            <a:ext cx="566976" cy="566976"/>
          </a:xfrm>
          <a:prstGeom prst="rect">
            <a:avLst/>
          </a:prstGeom>
        </p:spPr>
      </p:pic>
      <p:sp>
        <p:nvSpPr>
          <p:cNvPr id="10" name="Text 5"/>
          <p:cNvSpPr/>
          <p:nvPr/>
        </p:nvSpPr>
        <p:spPr>
          <a:xfrm>
            <a:off x="4139446" y="5482709"/>
            <a:ext cx="2835235" cy="354330"/>
          </a:xfrm>
          <a:prstGeom prst="rect">
            <a:avLst/>
          </a:prstGeom>
          <a:noFill/>
          <a:ln/>
        </p:spPr>
        <p:txBody>
          <a:bodyPr wrap="none" rtlCol="0" anchor="t"/>
          <a:lstStyle/>
          <a:p>
            <a:pPr marL="0" indent="0" algn="l">
              <a:lnSpc>
                <a:spcPts val="2791"/>
              </a:lnSpc>
              <a:buNone/>
            </a:pPr>
            <a:r>
              <a:rPr lang="en-US" sz="2233" b="1" dirty="0">
                <a:solidFill>
                  <a:srgbClr val="DAD1E6"/>
                </a:solidFill>
                <a:latin typeface="Inconsolata" pitchFamily="34" charset="0"/>
                <a:ea typeface="Inconsolata" pitchFamily="34" charset="-122"/>
                <a:cs typeface="Inconsolata" pitchFamily="34" charset="-120"/>
              </a:rPr>
              <a:t>On-Premises</a:t>
            </a:r>
            <a:endParaRPr lang="en-US" sz="2233" dirty="0"/>
          </a:p>
        </p:txBody>
      </p:sp>
      <p:sp>
        <p:nvSpPr>
          <p:cNvPr id="11" name="Text 6"/>
          <p:cNvSpPr/>
          <p:nvPr/>
        </p:nvSpPr>
        <p:spPr>
          <a:xfrm>
            <a:off x="4139446" y="5973128"/>
            <a:ext cx="3005614" cy="1451610"/>
          </a:xfrm>
          <a:prstGeom prst="rect">
            <a:avLst/>
          </a:prstGeom>
          <a:noFill/>
          <a:ln/>
        </p:spPr>
        <p:txBody>
          <a:bodyPr wrap="square" rtlCol="0" anchor="t"/>
          <a:lstStyle/>
          <a:p>
            <a:pPr marL="0" indent="0" algn="l">
              <a:lnSpc>
                <a:spcPts val="2858"/>
              </a:lnSpc>
              <a:buNone/>
            </a:pPr>
            <a:r>
              <a:rPr lang="en-US" sz="1786" dirty="0">
                <a:solidFill>
                  <a:srgbClr val="DAD1E6"/>
                </a:solidFill>
                <a:latin typeface="Fira Sans" pitchFamily="34" charset="0"/>
                <a:ea typeface="Fira Sans" pitchFamily="34" charset="-122"/>
                <a:cs typeface="Fira Sans" pitchFamily="34" charset="-120"/>
              </a:rPr>
              <a:t>Terraform can also manage on-premises infrastructure, such as virtual machines and networking.</a:t>
            </a:r>
            <a:endParaRPr lang="en-US" sz="1786" dirty="0"/>
          </a:p>
        </p:txBody>
      </p:sp>
      <p:pic>
        <p:nvPicPr>
          <p:cNvPr id="12" name="Image 3" descr="preencoded.png"/>
          <p:cNvPicPr>
            <a:picLocks noChangeAspect="1"/>
          </p:cNvPicPr>
          <p:nvPr/>
        </p:nvPicPr>
        <p:blipFill>
          <a:blip r:embed="rId6"/>
          <a:stretch>
            <a:fillRect/>
          </a:stretch>
        </p:blipFill>
        <p:spPr>
          <a:xfrm>
            <a:off x="7485221" y="4688919"/>
            <a:ext cx="566976" cy="566976"/>
          </a:xfrm>
          <a:prstGeom prst="rect">
            <a:avLst/>
          </a:prstGeom>
        </p:spPr>
      </p:pic>
      <p:sp>
        <p:nvSpPr>
          <p:cNvPr id="13" name="Text 7"/>
          <p:cNvSpPr/>
          <p:nvPr/>
        </p:nvSpPr>
        <p:spPr>
          <a:xfrm>
            <a:off x="7485221" y="5482709"/>
            <a:ext cx="2835235" cy="354330"/>
          </a:xfrm>
          <a:prstGeom prst="rect">
            <a:avLst/>
          </a:prstGeom>
          <a:noFill/>
          <a:ln/>
        </p:spPr>
        <p:txBody>
          <a:bodyPr wrap="none" rtlCol="0" anchor="t"/>
          <a:lstStyle/>
          <a:p>
            <a:pPr marL="0" indent="0" algn="l">
              <a:lnSpc>
                <a:spcPts val="2791"/>
              </a:lnSpc>
              <a:buNone/>
            </a:pPr>
            <a:r>
              <a:rPr lang="en-US" sz="2233" b="1" dirty="0">
                <a:solidFill>
                  <a:srgbClr val="DAD1E6"/>
                </a:solidFill>
                <a:latin typeface="Inconsolata" pitchFamily="34" charset="0"/>
                <a:ea typeface="Inconsolata" pitchFamily="34" charset="-122"/>
                <a:cs typeface="Inconsolata" pitchFamily="34" charset="-120"/>
              </a:rPr>
              <a:t>Data Sources</a:t>
            </a:r>
            <a:endParaRPr lang="en-US" sz="2233" dirty="0"/>
          </a:p>
        </p:txBody>
      </p:sp>
      <p:sp>
        <p:nvSpPr>
          <p:cNvPr id="14" name="Text 8"/>
          <p:cNvSpPr/>
          <p:nvPr/>
        </p:nvSpPr>
        <p:spPr>
          <a:xfrm>
            <a:off x="7485221" y="5973128"/>
            <a:ext cx="3005614" cy="1451610"/>
          </a:xfrm>
          <a:prstGeom prst="rect">
            <a:avLst/>
          </a:prstGeom>
          <a:noFill/>
          <a:ln/>
        </p:spPr>
        <p:txBody>
          <a:bodyPr wrap="square" rtlCol="0" anchor="t"/>
          <a:lstStyle/>
          <a:p>
            <a:pPr marL="0" indent="0" algn="l">
              <a:lnSpc>
                <a:spcPts val="2858"/>
              </a:lnSpc>
              <a:buNone/>
            </a:pPr>
            <a:r>
              <a:rPr lang="en-US" sz="1786" dirty="0">
                <a:solidFill>
                  <a:srgbClr val="DAD1E6"/>
                </a:solidFill>
                <a:latin typeface="Fira Sans" pitchFamily="34" charset="0"/>
                <a:ea typeface="Fira Sans" pitchFamily="34" charset="-122"/>
                <a:cs typeface="Fira Sans" pitchFamily="34" charset="-120"/>
              </a:rPr>
              <a:t>Terraform can interact with various data sources, like databases and APIs, to fetch and manage data.</a:t>
            </a:r>
            <a:endParaRPr lang="en-US" sz="1786" dirty="0"/>
          </a:p>
        </p:txBody>
      </p:sp>
      <p:pic>
        <p:nvPicPr>
          <p:cNvPr id="15" name="Image 4" descr="preencoded.png"/>
          <p:cNvPicPr>
            <a:picLocks noChangeAspect="1"/>
          </p:cNvPicPr>
          <p:nvPr/>
        </p:nvPicPr>
        <p:blipFill>
          <a:blip r:embed="rId7"/>
          <a:stretch>
            <a:fillRect/>
          </a:stretch>
        </p:blipFill>
        <p:spPr>
          <a:xfrm>
            <a:off x="10830997" y="4688919"/>
            <a:ext cx="566976" cy="566976"/>
          </a:xfrm>
          <a:prstGeom prst="rect">
            <a:avLst/>
          </a:prstGeom>
        </p:spPr>
      </p:pic>
      <p:sp>
        <p:nvSpPr>
          <p:cNvPr id="16" name="Text 9"/>
          <p:cNvSpPr/>
          <p:nvPr/>
        </p:nvSpPr>
        <p:spPr>
          <a:xfrm>
            <a:off x="10830997" y="5482709"/>
            <a:ext cx="2835235" cy="354330"/>
          </a:xfrm>
          <a:prstGeom prst="rect">
            <a:avLst/>
          </a:prstGeom>
          <a:noFill/>
          <a:ln/>
        </p:spPr>
        <p:txBody>
          <a:bodyPr wrap="none" rtlCol="0" anchor="t"/>
          <a:lstStyle/>
          <a:p>
            <a:pPr marL="0" indent="0" algn="l">
              <a:lnSpc>
                <a:spcPts val="2791"/>
              </a:lnSpc>
              <a:buNone/>
            </a:pPr>
            <a:r>
              <a:rPr lang="en-US" sz="2233" b="1" dirty="0">
                <a:solidFill>
                  <a:srgbClr val="DAD1E6"/>
                </a:solidFill>
                <a:latin typeface="Inconsolata" pitchFamily="34" charset="0"/>
                <a:ea typeface="Inconsolata" pitchFamily="34" charset="-122"/>
                <a:cs typeface="Inconsolata" pitchFamily="34" charset="-120"/>
              </a:rPr>
              <a:t>Software</a:t>
            </a:r>
            <a:endParaRPr lang="en-US" sz="2233" dirty="0"/>
          </a:p>
        </p:txBody>
      </p:sp>
      <p:sp>
        <p:nvSpPr>
          <p:cNvPr id="17" name="Text 10"/>
          <p:cNvSpPr/>
          <p:nvPr/>
        </p:nvSpPr>
        <p:spPr>
          <a:xfrm>
            <a:off x="10830997" y="5973128"/>
            <a:ext cx="3005614" cy="1451610"/>
          </a:xfrm>
          <a:prstGeom prst="rect">
            <a:avLst/>
          </a:prstGeom>
          <a:noFill/>
          <a:ln/>
        </p:spPr>
        <p:txBody>
          <a:bodyPr wrap="square" rtlCol="0" anchor="t"/>
          <a:lstStyle/>
          <a:p>
            <a:pPr marL="0" indent="0" algn="l">
              <a:lnSpc>
                <a:spcPts val="2858"/>
              </a:lnSpc>
              <a:buNone/>
            </a:pPr>
            <a:r>
              <a:rPr lang="en-US" sz="1786" dirty="0">
                <a:solidFill>
                  <a:srgbClr val="DAD1E6"/>
                </a:solidFill>
                <a:latin typeface="Fira Sans" pitchFamily="34" charset="0"/>
                <a:ea typeface="Fira Sans" pitchFamily="34" charset="-122"/>
                <a:cs typeface="Fira Sans" pitchFamily="34" charset="-120"/>
              </a:rPr>
              <a:t>Terraform can provision and manage software-based resources, like Kubernetes, Docker, and SaaS platforms.</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TotalTime>
  <Words>846</Words>
  <Application>Microsoft Office PowerPoint</Application>
  <PresentationFormat>Custom</PresentationFormat>
  <Paragraphs>120</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Shivaramakrishna Aravapally(UST,IN)</cp:lastModifiedBy>
  <cp:revision>6</cp:revision>
  <dcterms:created xsi:type="dcterms:W3CDTF">2024-08-21T18:06:22Z</dcterms:created>
  <dcterms:modified xsi:type="dcterms:W3CDTF">2024-08-22T09:28:21Z</dcterms:modified>
</cp:coreProperties>
</file>